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22"/>
  </p:notesMasterIdLst>
  <p:sldIdLst>
    <p:sldId id="256" r:id="rId2"/>
    <p:sldId id="258" r:id="rId3"/>
    <p:sldId id="267" r:id="rId4"/>
    <p:sldId id="259" r:id="rId5"/>
    <p:sldId id="275" r:id="rId6"/>
    <p:sldId id="276" r:id="rId7"/>
    <p:sldId id="260" r:id="rId8"/>
    <p:sldId id="261" r:id="rId9"/>
    <p:sldId id="262" r:id="rId10"/>
    <p:sldId id="263" r:id="rId11"/>
    <p:sldId id="264" r:id="rId12"/>
    <p:sldId id="265" r:id="rId13"/>
    <p:sldId id="266" r:id="rId14"/>
    <p:sldId id="268" r:id="rId15"/>
    <p:sldId id="269" r:id="rId16"/>
    <p:sldId id="270" r:id="rId17"/>
    <p:sldId id="271" r:id="rId18"/>
    <p:sldId id="272" r:id="rId19"/>
    <p:sldId id="273" r:id="rId20"/>
    <p:sldId id="274" r:id="rId21"/>
  </p:sldIdLst>
  <p:sldSz cx="12192000" cy="6858000"/>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00"/>
    <a:srgbClr val="A5301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16" autoAdjust="0"/>
  </p:normalViewPr>
  <p:slideViewPr>
    <p:cSldViewPr snapToGrid="0">
      <p:cViewPr>
        <p:scale>
          <a:sx n="100" d="100"/>
          <a:sy n="100" d="100"/>
        </p:scale>
        <p:origin x="-870" y="-21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1EF63AC9-EC04-4FA3-BFA3-2CBFC19D2A36}" type="datetimeFigureOut">
              <a:rPr lang="ru-RU" smtClean="0"/>
              <a:pPr/>
              <a:t>07.02.2025</a:t>
            </a:fld>
            <a:endParaRPr lang="ru-RU"/>
          </a:p>
        </p:txBody>
      </p:sp>
      <p:sp>
        <p:nvSpPr>
          <p:cNvPr id="4" name="Образ слайда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F8A761BC-8858-4385-BB23-56EB32E84D85}" type="slidenum">
              <a:rPr lang="ru-RU" smtClean="0"/>
              <a:pPr/>
              <a:t>‹#›</a:t>
            </a:fld>
            <a:endParaRPr lang="ru-RU"/>
          </a:p>
        </p:txBody>
      </p:sp>
    </p:spTree>
    <p:extLst>
      <p:ext uri="{BB962C8B-B14F-4D97-AF65-F5344CB8AC3E}">
        <p14:creationId xmlns="" xmlns:p14="http://schemas.microsoft.com/office/powerpoint/2010/main" val="169367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761BC-8858-4385-BB23-56EB32E84D85}" type="slidenum">
              <a:rPr lang="ru-RU" smtClean="0"/>
              <a:pPr/>
              <a:t>1</a:t>
            </a:fld>
            <a:endParaRPr lang="ru-RU"/>
          </a:p>
        </p:txBody>
      </p:sp>
    </p:spTree>
    <p:extLst>
      <p:ext uri="{BB962C8B-B14F-4D97-AF65-F5344CB8AC3E}">
        <p14:creationId xmlns="" xmlns:p14="http://schemas.microsoft.com/office/powerpoint/2010/main" val="292197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96656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267049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1A37BA-0DE3-4362-9099-3BF369CDFDB1}"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25673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2294334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1A37BA-0DE3-4362-9099-3BF369CDFDB1}"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426269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61216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668646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349115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260957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424756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395214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362425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416341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319688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204938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C10EA92-1DAA-449C-B0F7-EC153FD5FCCD}" type="datetimeFigureOut">
              <a:rPr lang="ru-RU" smtClean="0"/>
              <a:pPr/>
              <a:t>07.02.2025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356231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C10EA92-1DAA-449C-B0F7-EC153FD5FCCD}" type="datetimeFigureOut">
              <a:rPr lang="ru-RU" smtClean="0"/>
              <a:pPr/>
              <a:t>07.02.2025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C1A37BA-0DE3-4362-9099-3BF369CDFDB1}" type="slidenum">
              <a:rPr lang="ru-RU" smtClean="0"/>
              <a:pPr/>
              <a:t>‹#›</a:t>
            </a:fld>
            <a:endParaRPr lang="ru-RU"/>
          </a:p>
        </p:txBody>
      </p:sp>
    </p:spTree>
    <p:extLst>
      <p:ext uri="{BB962C8B-B14F-4D97-AF65-F5344CB8AC3E}">
        <p14:creationId xmlns="" xmlns:p14="http://schemas.microsoft.com/office/powerpoint/2010/main" val="3307838934"/>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vesti095.ru/wp-content/uploads/2014/10/111111111111111111111111111111111111111111111153.jpg"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95562" y="181155"/>
            <a:ext cx="8578829" cy="1207698"/>
          </a:xfrm>
        </p:spPr>
        <p:txBody>
          <a:bodyPr>
            <a:normAutofit/>
          </a:bodyPr>
          <a:lstStyle/>
          <a:p>
            <a:pPr algn="ctr"/>
            <a:r>
              <a:rPr lang="ru-RU" sz="2400" b="1" i="1" dirty="0" smtClean="0">
                <a:solidFill>
                  <a:srgbClr val="990000"/>
                </a:solidFill>
                <a:effectLst>
                  <a:outerShdw blurRad="38100" dist="38100" dir="2700000" algn="tl">
                    <a:srgbClr val="000000">
                      <a:alpha val="43137"/>
                    </a:srgbClr>
                  </a:outerShdw>
                </a:effectLst>
                <a:latin typeface="Arial Black" panose="020B0A04020102020204" pitchFamily="34" charset="0"/>
              </a:rPr>
              <a:t>Муниципальное бюджетное дошкольное образовательное учреждение </a:t>
            </a:r>
            <a:br>
              <a:rPr lang="ru-RU" sz="2400" b="1" i="1" dirty="0" smtClean="0">
                <a:solidFill>
                  <a:srgbClr val="990000"/>
                </a:solidFill>
                <a:effectLst>
                  <a:outerShdw blurRad="38100" dist="38100" dir="2700000" algn="tl">
                    <a:srgbClr val="000000">
                      <a:alpha val="43137"/>
                    </a:srgbClr>
                  </a:outerShdw>
                </a:effectLst>
                <a:latin typeface="Arial Black" panose="020B0A04020102020204" pitchFamily="34" charset="0"/>
              </a:rPr>
            </a:br>
            <a:r>
              <a:rPr lang="ru-RU" sz="2400" b="1" i="1" dirty="0" smtClean="0">
                <a:solidFill>
                  <a:srgbClr val="990000"/>
                </a:solidFill>
                <a:effectLst>
                  <a:outerShdw blurRad="38100" dist="38100" dir="2700000" algn="tl">
                    <a:srgbClr val="000000">
                      <a:alpha val="43137"/>
                    </a:srgbClr>
                  </a:outerShdw>
                </a:effectLst>
                <a:latin typeface="Arial Black" panose="020B0A04020102020204" pitchFamily="34" charset="0"/>
              </a:rPr>
              <a:t>«Детский сад № 1 «Улыбка» </a:t>
            </a:r>
            <a:endParaRPr lang="ru-RU" sz="2400" b="1" i="1" dirty="0" smtClean="0">
              <a:solidFill>
                <a:srgbClr val="99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038600" y="4552950"/>
            <a:ext cx="4734748" cy="1495425"/>
          </a:xfrm>
          <a:effectLst>
            <a:innerShdw blurRad="63500" dist="50800" dir="5400000">
              <a:prstClr val="black">
                <a:alpha val="50000"/>
              </a:prstClr>
            </a:innerShdw>
          </a:effectLst>
        </p:spPr>
        <p:txBody>
          <a:bodyPr>
            <a:normAutofit/>
          </a:bodyPr>
          <a:lstStyle/>
          <a:p>
            <a:pPr algn="ctr"/>
            <a:endParaRPr lang="ru-RU" sz="3200" b="1" dirty="0" smtClean="0">
              <a:solidFill>
                <a:srgbClr val="99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3200" b="1" i="1" dirty="0">
              <a:solidFill>
                <a:srgbClr val="99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Подзаголовок 2"/>
          <p:cNvSpPr txBox="1">
            <a:spLocks/>
          </p:cNvSpPr>
          <p:nvPr/>
        </p:nvSpPr>
        <p:spPr>
          <a:xfrm>
            <a:off x="4895078" y="6400801"/>
            <a:ext cx="2418785" cy="319176"/>
          </a:xfrm>
          <a:prstGeom prst="rect">
            <a:avLst/>
          </a:prstGeom>
          <a:effectLst>
            <a:innerShdw blurRad="63500" dist="50800" dir="5400000">
              <a:prstClr val="black">
                <a:alpha val="50000"/>
              </a:prstClr>
            </a:innerShdw>
          </a:effectLst>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endParaRPr lang="ru-RU" sz="1200" b="1" dirty="0">
              <a:solidFill>
                <a:srgbClr val="99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810000" y="5400675"/>
            <a:ext cx="4648200" cy="1169551"/>
          </a:xfrm>
          <a:prstGeom prst="rect">
            <a:avLst/>
          </a:prstGeom>
        </p:spPr>
        <p:txBody>
          <a:bodyPr wrap="square">
            <a:spAutoFit/>
          </a:bodyPr>
          <a:lstStyle/>
          <a:p>
            <a:pPr algn="ctr"/>
            <a:r>
              <a:rPr lang="ru-RU" sz="1400" b="1" dirty="0" smtClean="0">
                <a:solidFill>
                  <a:srgbClr val="990000"/>
                </a:solidFill>
                <a:latin typeface="Times New Roman" panose="02020603050405020304" pitchFamily="18" charset="0"/>
                <a:cs typeface="Times New Roman" panose="02020603050405020304" pitchFamily="18" charset="0"/>
              </a:rPr>
              <a:t>Подготовила :Педагог-психолог</a:t>
            </a:r>
          </a:p>
          <a:p>
            <a:pPr algn="ctr"/>
            <a:r>
              <a:rPr lang="ru-RU" sz="1400" b="1" dirty="0" smtClean="0">
                <a:solidFill>
                  <a:srgbClr val="990000"/>
                </a:solidFill>
                <a:latin typeface="Times New Roman" panose="02020603050405020304" pitchFamily="18" charset="0"/>
                <a:cs typeface="Times New Roman" panose="02020603050405020304" pitchFamily="18" charset="0"/>
              </a:rPr>
              <a:t>Ибрагимова Х.Р.</a:t>
            </a:r>
          </a:p>
          <a:p>
            <a:pPr algn="ctr"/>
            <a:endParaRPr lang="ru-RU" sz="1400" b="1" dirty="0" smtClean="0">
              <a:solidFill>
                <a:srgbClr val="990000"/>
              </a:solidFill>
              <a:latin typeface="Times New Roman" panose="02020603050405020304" pitchFamily="18" charset="0"/>
              <a:cs typeface="Times New Roman" panose="02020603050405020304" pitchFamily="18" charset="0"/>
            </a:endParaRPr>
          </a:p>
          <a:p>
            <a:pPr algn="ctr"/>
            <a:endParaRPr lang="ru-RU" sz="1400" b="1" dirty="0" smtClean="0">
              <a:solidFill>
                <a:srgbClr val="990000"/>
              </a:solidFill>
              <a:latin typeface="Times New Roman" panose="02020603050405020304" pitchFamily="18" charset="0"/>
              <a:cs typeface="Times New Roman" panose="02020603050405020304" pitchFamily="18" charset="0"/>
            </a:endParaRPr>
          </a:p>
          <a:p>
            <a:pPr algn="ctr"/>
            <a:r>
              <a:rPr lang="ru-RU" sz="1400" b="1" dirty="0" err="1" smtClean="0">
                <a:solidFill>
                  <a:srgbClr val="990000"/>
                </a:solidFill>
                <a:latin typeface="Times New Roman" panose="02020603050405020304" pitchFamily="18" charset="0"/>
                <a:cs typeface="Times New Roman" panose="02020603050405020304" pitchFamily="18" charset="0"/>
              </a:rPr>
              <a:t>с.Кошкельды</a:t>
            </a:r>
            <a:r>
              <a:rPr lang="ru-RU" sz="1400" b="1" dirty="0" smtClean="0">
                <a:solidFill>
                  <a:srgbClr val="990000"/>
                </a:solidFill>
                <a:latin typeface="Times New Roman" panose="02020603050405020304" pitchFamily="18" charset="0"/>
                <a:cs typeface="Times New Roman" panose="02020603050405020304" pitchFamily="18" charset="0"/>
              </a:rPr>
              <a:t> 2025г.</a:t>
            </a:r>
            <a:endParaRPr lang="ru-RU" sz="1400" b="1" dirty="0">
              <a:solidFill>
                <a:srgbClr val="99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2876551" y="1485899"/>
            <a:ext cx="6688602" cy="3751326"/>
          </a:xfrm>
          <a:prstGeom prst="rect">
            <a:avLst/>
          </a:prstGeom>
          <a:ln>
            <a:noFill/>
          </a:ln>
          <a:effectLst>
            <a:softEdge rad="112500"/>
          </a:effectLst>
        </p:spPr>
      </p:pic>
    </p:spTree>
    <p:extLst>
      <p:ext uri="{BB962C8B-B14F-4D97-AF65-F5344CB8AC3E}">
        <p14:creationId xmlns="" xmlns:p14="http://schemas.microsoft.com/office/powerpoint/2010/main" val="182325104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572625" y="4396841"/>
            <a:ext cx="2619375" cy="2318284"/>
          </a:xfrm>
          <a:prstGeom prst="rect">
            <a:avLst/>
          </a:prstGeom>
          <a:ln>
            <a:noFill/>
          </a:ln>
          <a:effectLst>
            <a:softEdge rad="112500"/>
          </a:effectLst>
        </p:spPr>
      </p:pic>
      <p:sp>
        <p:nvSpPr>
          <p:cNvPr id="3" name="Прямоугольник 2"/>
          <p:cNvSpPr/>
          <p:nvPr/>
        </p:nvSpPr>
        <p:spPr>
          <a:xfrm>
            <a:off x="1638299" y="1085849"/>
            <a:ext cx="5324475" cy="3539430"/>
          </a:xfrm>
          <a:prstGeom prst="rect">
            <a:avLst/>
          </a:prstGeom>
        </p:spPr>
        <p:txBody>
          <a:bodyPr wrap="square">
            <a:spAutoFit/>
          </a:bodyPr>
          <a:lstStyle/>
          <a:p>
            <a:endPar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endParaRPr>
          </a:p>
          <a:p>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18 сентября 1943 года при штурме посёлка Березна </a:t>
            </a:r>
            <a:r>
              <a:rPr lang="ru-RU" sz="2800" b="1" dirty="0" err="1"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Менского</a:t>
            </a:r>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района Черниговской области огнём из пулемёта обеспечил атаку эскадрона в конном строю. За этот бой </a:t>
            </a:r>
            <a:r>
              <a:rPr lang="ru-RU" sz="2800" b="1" dirty="0" err="1"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Мухамед</a:t>
            </a:r>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 Мирзоев </a:t>
            </a:r>
            <a:r>
              <a:rPr lang="ru-RU" sz="2800" b="1" dirty="0" err="1"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Хаваджи</a:t>
            </a:r>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был награждён орденом Красной Звезды</a:t>
            </a:r>
            <a:endParaRPr lang="ru-RU" sz="2800" b="1" dirty="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endParaRPr>
          </a:p>
        </p:txBody>
      </p:sp>
      <p:pic>
        <p:nvPicPr>
          <p:cNvPr id="4" name="Picture 2" descr="Изображение награды"/>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203259" y="637903"/>
            <a:ext cx="3345270" cy="334527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029700" y="4139666"/>
            <a:ext cx="2619375" cy="2318284"/>
          </a:xfrm>
          <a:prstGeom prst="rect">
            <a:avLst/>
          </a:prstGeom>
          <a:ln>
            <a:noFill/>
          </a:ln>
          <a:effectLst>
            <a:softEdge rad="112500"/>
          </a:effectLst>
        </p:spPr>
      </p:pic>
      <p:pic>
        <p:nvPicPr>
          <p:cNvPr id="3" name="Picture 2" descr="Старший сержант"/>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63832" y="1042974"/>
            <a:ext cx="6890471" cy="202407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3248025" y="3744010"/>
            <a:ext cx="6096000" cy="954107"/>
          </a:xfrm>
          <a:prstGeom prst="rect">
            <a:avLst/>
          </a:prstGeom>
        </p:spPr>
        <p:txBody>
          <a:bodyPr>
            <a:spAutoFit/>
          </a:bodyPr>
          <a:lstStyle/>
          <a:p>
            <a:r>
              <a:rPr lang="ru-RU" sz="2800" b="1" dirty="0" err="1"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Мухамед</a:t>
            </a:r>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 Мирзоев </a:t>
            </a:r>
            <a:r>
              <a:rPr lang="ru-RU" sz="2800" b="1" dirty="0" err="1"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Хаваджи</a:t>
            </a:r>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кавалерист, пулемётчик, гвардии старший сержант.</a:t>
            </a:r>
            <a:endParaRPr lang="ru-RU" sz="2800" b="1" dirty="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572625" y="4396841"/>
            <a:ext cx="2619375" cy="2318284"/>
          </a:xfrm>
          <a:prstGeom prst="rect">
            <a:avLst/>
          </a:prstGeom>
          <a:ln>
            <a:noFill/>
          </a:ln>
          <a:effectLst>
            <a:softEdge rad="112500"/>
          </a:effectLst>
        </p:spPr>
      </p:pic>
      <p:pic>
        <p:nvPicPr>
          <p:cNvPr id="3" name="Рисунок 2"/>
          <p:cNvPicPr>
            <a:picLocks noChangeAspect="1"/>
          </p:cNvPicPr>
          <p:nvPr/>
        </p:nvPicPr>
        <p:blipFill>
          <a:blip r:embed="rId3"/>
          <a:stretch>
            <a:fillRect/>
          </a:stretch>
        </p:blipFill>
        <p:spPr>
          <a:xfrm>
            <a:off x="1666876" y="594946"/>
            <a:ext cx="8171350" cy="5647592"/>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572625" y="4396841"/>
            <a:ext cx="2619375" cy="2318284"/>
          </a:xfrm>
          <a:prstGeom prst="rect">
            <a:avLst/>
          </a:prstGeom>
          <a:ln>
            <a:noFill/>
          </a:ln>
          <a:effectLst>
            <a:softEdge rad="112500"/>
          </a:effectLst>
        </p:spPr>
      </p:pic>
      <p:pic>
        <p:nvPicPr>
          <p:cNvPr id="3" name="Рисунок 2"/>
          <p:cNvPicPr>
            <a:picLocks noChangeAspect="1"/>
          </p:cNvPicPr>
          <p:nvPr/>
        </p:nvPicPr>
        <p:blipFill>
          <a:blip r:embed="rId3"/>
          <a:stretch>
            <a:fillRect/>
          </a:stretch>
        </p:blipFill>
        <p:spPr>
          <a:xfrm>
            <a:off x="1809631" y="800100"/>
            <a:ext cx="8005881" cy="4910137"/>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458325" y="4177766"/>
            <a:ext cx="2619375" cy="2318284"/>
          </a:xfrm>
          <a:prstGeom prst="rect">
            <a:avLst/>
          </a:prstGeom>
          <a:ln>
            <a:noFill/>
          </a:ln>
          <a:effectLst>
            <a:softEdge rad="112500"/>
          </a:effectLst>
        </p:spPr>
      </p:pic>
      <p:pic>
        <p:nvPicPr>
          <p:cNvPr id="3" name="Рисунок 2"/>
          <p:cNvPicPr>
            <a:picLocks noChangeAspect="1"/>
          </p:cNvPicPr>
          <p:nvPr/>
        </p:nvPicPr>
        <p:blipFill>
          <a:blip r:embed="rId3"/>
          <a:stretch>
            <a:fillRect/>
          </a:stretch>
        </p:blipFill>
        <p:spPr>
          <a:xfrm>
            <a:off x="1709737" y="434487"/>
            <a:ext cx="7305675" cy="5627076"/>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210675" y="4244441"/>
            <a:ext cx="2619375" cy="2318284"/>
          </a:xfrm>
          <a:prstGeom prst="rect">
            <a:avLst/>
          </a:prstGeom>
          <a:ln>
            <a:noFill/>
          </a:ln>
          <a:effectLst>
            <a:softEdge rad="112500"/>
          </a:effectLst>
        </p:spPr>
      </p:pic>
      <p:pic>
        <p:nvPicPr>
          <p:cNvPr id="3" name="Рисунок 2"/>
          <p:cNvPicPr>
            <a:picLocks noChangeAspect="1"/>
          </p:cNvPicPr>
          <p:nvPr/>
        </p:nvPicPr>
        <p:blipFill>
          <a:blip r:embed="rId3"/>
          <a:srcRect l="5383"/>
          <a:stretch>
            <a:fillRect/>
          </a:stretch>
        </p:blipFill>
        <p:spPr>
          <a:xfrm>
            <a:off x="1771650" y="328612"/>
            <a:ext cx="7524750" cy="5514975"/>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248775" y="4282541"/>
            <a:ext cx="2619375" cy="2318284"/>
          </a:xfrm>
          <a:prstGeom prst="rect">
            <a:avLst/>
          </a:prstGeom>
          <a:ln>
            <a:noFill/>
          </a:ln>
          <a:effectLst>
            <a:softEdge rad="112500"/>
          </a:effectLst>
        </p:spPr>
      </p:pic>
      <p:pic>
        <p:nvPicPr>
          <p:cNvPr id="3" name="Рисунок 2"/>
          <p:cNvPicPr>
            <a:picLocks noChangeAspect="1"/>
          </p:cNvPicPr>
          <p:nvPr/>
        </p:nvPicPr>
        <p:blipFill>
          <a:blip r:embed="rId3"/>
          <a:stretch>
            <a:fillRect/>
          </a:stretch>
        </p:blipFill>
        <p:spPr>
          <a:xfrm>
            <a:off x="1566862" y="539993"/>
            <a:ext cx="7515225" cy="5600701"/>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248775" y="4282541"/>
            <a:ext cx="2619375" cy="2318284"/>
          </a:xfrm>
          <a:prstGeom prst="rect">
            <a:avLst/>
          </a:prstGeom>
          <a:ln>
            <a:noFill/>
          </a:ln>
          <a:effectLst>
            <a:softEdge rad="112500"/>
          </a:effectLst>
        </p:spPr>
      </p:pic>
      <p:pic>
        <p:nvPicPr>
          <p:cNvPr id="3" name="Рисунок 2"/>
          <p:cNvPicPr>
            <a:picLocks noChangeAspect="1"/>
          </p:cNvPicPr>
          <p:nvPr/>
        </p:nvPicPr>
        <p:blipFill>
          <a:blip r:embed="rId3"/>
          <a:stretch>
            <a:fillRect/>
          </a:stretch>
        </p:blipFill>
        <p:spPr>
          <a:xfrm>
            <a:off x="1504951" y="303771"/>
            <a:ext cx="7969128" cy="5948294"/>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248775" y="4282541"/>
            <a:ext cx="2619375" cy="2318284"/>
          </a:xfrm>
          <a:prstGeom prst="rect">
            <a:avLst/>
          </a:prstGeom>
          <a:ln>
            <a:noFill/>
          </a:ln>
          <a:effectLst>
            <a:softEdge rad="112500"/>
          </a:effectLst>
        </p:spPr>
      </p:pic>
      <p:pic>
        <p:nvPicPr>
          <p:cNvPr id="3" name="Рисунок 2"/>
          <p:cNvPicPr>
            <a:picLocks noChangeAspect="1"/>
          </p:cNvPicPr>
          <p:nvPr/>
        </p:nvPicPr>
        <p:blipFill>
          <a:blip r:embed="rId3"/>
          <a:stretch>
            <a:fillRect/>
          </a:stretch>
        </p:blipFill>
        <p:spPr>
          <a:xfrm>
            <a:off x="1611967" y="477715"/>
            <a:ext cx="7448550" cy="5495193"/>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248775" y="4282541"/>
            <a:ext cx="2619375" cy="2318284"/>
          </a:xfrm>
          <a:prstGeom prst="rect">
            <a:avLst/>
          </a:prstGeom>
          <a:ln>
            <a:noFill/>
          </a:ln>
          <a:effectLst>
            <a:softEdge rad="112500"/>
          </a:effectLst>
        </p:spPr>
      </p:pic>
      <p:pic>
        <p:nvPicPr>
          <p:cNvPr id="3" name="Рисунок 2"/>
          <p:cNvPicPr>
            <a:picLocks noChangeAspect="1"/>
          </p:cNvPicPr>
          <p:nvPr/>
        </p:nvPicPr>
        <p:blipFill>
          <a:blip r:embed="rId3"/>
          <a:srcRect l="6460"/>
          <a:stretch>
            <a:fillRect/>
          </a:stretch>
        </p:blipFill>
        <p:spPr>
          <a:xfrm>
            <a:off x="1571624" y="438150"/>
            <a:ext cx="7835143" cy="508635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738846111684.jpg"/>
          <p:cNvPicPr>
            <a:picLocks noChangeAspect="1"/>
          </p:cNvPicPr>
          <p:nvPr/>
        </p:nvPicPr>
        <p:blipFill>
          <a:blip r:embed="rId2" cstate="print"/>
          <a:stretch>
            <a:fillRect/>
          </a:stretch>
        </p:blipFill>
        <p:spPr>
          <a:xfrm>
            <a:off x="9220200" y="4263491"/>
            <a:ext cx="2619375" cy="2318284"/>
          </a:xfrm>
          <a:prstGeom prst="rect">
            <a:avLst/>
          </a:prstGeom>
          <a:ln>
            <a:noFill/>
          </a:ln>
          <a:effectLst>
            <a:softEdge rad="112500"/>
          </a:effectLst>
        </p:spPr>
      </p:pic>
      <p:pic>
        <p:nvPicPr>
          <p:cNvPr id="4" name="Рисунок 3" descr="https://documents.infourok.ru/0591558b-ff95-499b-a90c-73971b46e8f2/0/image003.jpg"/>
          <p:cNvPicPr/>
          <p:nvPr/>
        </p:nvPicPr>
        <p:blipFill>
          <a:blip r:embed="rId3">
            <a:extLst>
              <a:ext uri="{28A0092B-C50C-407E-A947-70E740481C1C}">
                <a14:useLocalDpi xmlns="" xmlns:a14="http://schemas.microsoft.com/office/drawing/2010/main" val="0"/>
              </a:ext>
            </a:extLst>
          </a:blip>
          <a:srcRect/>
          <a:stretch>
            <a:fillRect/>
          </a:stretch>
        </p:blipFill>
        <p:spPr bwMode="auto">
          <a:xfrm>
            <a:off x="10013081" y="713557"/>
            <a:ext cx="1800225" cy="2781300"/>
          </a:xfrm>
          <a:prstGeom prst="rect">
            <a:avLst/>
          </a:prstGeom>
          <a:noFill/>
          <a:ln w="38100">
            <a:solidFill>
              <a:schemeClr val="accent1"/>
            </a:solidFill>
          </a:ln>
        </p:spPr>
      </p:pic>
      <p:sp>
        <p:nvSpPr>
          <p:cNvPr id="5" name="Прямоугольник 4"/>
          <p:cNvSpPr/>
          <p:nvPr/>
        </p:nvSpPr>
        <p:spPr>
          <a:xfrm>
            <a:off x="600074" y="657225"/>
            <a:ext cx="9382126" cy="5632311"/>
          </a:xfrm>
          <a:prstGeom prst="rect">
            <a:avLst/>
          </a:prstGeom>
        </p:spPr>
        <p:txBody>
          <a:bodyPr wrap="square">
            <a:spAutoFit/>
          </a:bodyPr>
          <a:lstStyle/>
          <a:p>
            <a:r>
              <a:rPr lang="ru-RU" b="1" dirty="0" err="1" smtClean="0">
                <a:solidFill>
                  <a:srgbClr val="FF0000"/>
                </a:solidFill>
                <a:latin typeface="Monotype Corsiva" pitchFamily="66" charset="0"/>
              </a:rPr>
              <a:t>Хаваджи</a:t>
            </a:r>
            <a:r>
              <a:rPr lang="ru-RU" b="1" dirty="0" smtClean="0">
                <a:solidFill>
                  <a:srgbClr val="FF0000"/>
                </a:solidFill>
                <a:latin typeface="Monotype Corsiva" pitchFamily="66" charset="0"/>
              </a:rPr>
              <a:t> Магомед-Мирзоев родился в1910г в бедной семье. Окончил Грозненское педагогическое училище, работал учителем и директором школы в родном селе. В 1930-х годах служил пограничником на Дальнем Востоке. Был ранен при задержании нарушителя границы и демобилизован по ранению. В 1940 году окончил школу среднего начальствующего состава </a:t>
            </a:r>
            <a:r>
              <a:rPr lang="ru-RU" b="1" dirty="0" err="1" smtClean="0">
                <a:solidFill>
                  <a:srgbClr val="FF0000"/>
                </a:solidFill>
                <a:latin typeface="Monotype Corsiva" pitchFamily="66" charset="0"/>
              </a:rPr>
              <a:t>Главуправления</a:t>
            </a:r>
            <a:r>
              <a:rPr lang="ru-RU" b="1" dirty="0" smtClean="0">
                <a:solidFill>
                  <a:srgbClr val="FF0000"/>
                </a:solidFill>
                <a:latin typeface="Monotype Corsiva" pitchFamily="66" charset="0"/>
              </a:rPr>
              <a:t> пожарной охраны в Ташкенте, после окончания которой работал инспектором пожарной охраны в Ленинабаде. Ушёл на фронт в сентябре 1941 года. Служил в кавалерийском полку помощником командира взвода 3-го эскадрона 16-й гвардейской Черниговской кавалерийской дивизии 7-го кавалерийского корпуса 61-й армии Центрального фронта. Участвовал в Сталинградской битве. 18 сентября 1943 года при штурме посёлка Березна </a:t>
            </a:r>
            <a:r>
              <a:rPr lang="ru-RU" b="1" dirty="0" err="1" smtClean="0">
                <a:solidFill>
                  <a:srgbClr val="FF0000"/>
                </a:solidFill>
                <a:latin typeface="Monotype Corsiva" pitchFamily="66" charset="0"/>
              </a:rPr>
              <a:t>Менского</a:t>
            </a:r>
            <a:r>
              <a:rPr lang="ru-RU" b="1" dirty="0" smtClean="0">
                <a:solidFill>
                  <a:srgbClr val="FF0000"/>
                </a:solidFill>
                <a:latin typeface="Monotype Corsiva" pitchFamily="66" charset="0"/>
              </a:rPr>
              <a:t> района Черниговской области огнём из пулемёта обеспечил атаку эскадрона в конном строю. За этот бой он был награждён орденом Красной Звезды. 28 сентября 1943 года </a:t>
            </a:r>
            <a:r>
              <a:rPr lang="ru-RU" b="1" dirty="0" err="1" smtClean="0">
                <a:solidFill>
                  <a:srgbClr val="FF0000"/>
                </a:solidFill>
                <a:latin typeface="Monotype Corsiva" pitchFamily="66" charset="0"/>
              </a:rPr>
              <a:t>Хаваджи</a:t>
            </a:r>
            <a:r>
              <a:rPr lang="ru-RU" b="1" dirty="0" smtClean="0">
                <a:solidFill>
                  <a:srgbClr val="FF0000"/>
                </a:solidFill>
                <a:latin typeface="Monotype Corsiva" pitchFamily="66" charset="0"/>
              </a:rPr>
              <a:t> в числе первых переправился на правый берег Днепра. Пулемётным огнём очистив берег от врага, он обеспечил успешное форсирование реки своим подразделениям. Был трижды ранен, но не оставил позиции, уничтожив 144 фашиста. Скончался от ран 4 октября. За этот подвиг 15 января 1944 года </a:t>
            </a:r>
            <a:r>
              <a:rPr lang="ru-RU" b="1" dirty="0" err="1" smtClean="0">
                <a:solidFill>
                  <a:srgbClr val="FF0000"/>
                </a:solidFill>
                <a:latin typeface="Monotype Corsiva" pitchFamily="66" charset="0"/>
              </a:rPr>
              <a:t>Хаваджи</a:t>
            </a:r>
            <a:r>
              <a:rPr lang="ru-RU" b="1" dirty="0" smtClean="0">
                <a:solidFill>
                  <a:srgbClr val="FF0000"/>
                </a:solidFill>
                <a:latin typeface="Monotype Corsiva" pitchFamily="66" charset="0"/>
              </a:rPr>
              <a:t> </a:t>
            </a:r>
            <a:r>
              <a:rPr lang="ru-RU" b="1" dirty="0" err="1" smtClean="0">
                <a:solidFill>
                  <a:srgbClr val="FF0000"/>
                </a:solidFill>
                <a:latin typeface="Monotype Corsiva" pitchFamily="66" charset="0"/>
              </a:rPr>
              <a:t>Магомед-Мирзоеву</a:t>
            </a:r>
            <a:r>
              <a:rPr lang="ru-RU" b="1" dirty="0" smtClean="0">
                <a:solidFill>
                  <a:srgbClr val="FF0000"/>
                </a:solidFill>
                <a:latin typeface="Monotype Corsiva" pitchFamily="66" charset="0"/>
              </a:rPr>
              <a:t> было присвоено звание Героя Советского Союза посмертно. Четыре его брата также ушли на фронт. Из них живыми вернулись только двое. На месте его гибели у села Левковичи установлен памятник. Имя </a:t>
            </a:r>
            <a:r>
              <a:rPr lang="ru-RU" b="1" dirty="0" err="1" smtClean="0">
                <a:solidFill>
                  <a:srgbClr val="FF0000"/>
                </a:solidFill>
                <a:latin typeface="Monotype Corsiva" pitchFamily="66" charset="0"/>
              </a:rPr>
              <a:t>Мухамед-Мирзаева</a:t>
            </a:r>
            <a:r>
              <a:rPr lang="ru-RU" b="1" dirty="0" smtClean="0">
                <a:solidFill>
                  <a:srgbClr val="FF0000"/>
                </a:solidFill>
                <a:latin typeface="Monotype Corsiva" pitchFamily="66" charset="0"/>
              </a:rPr>
              <a:t> выбито на мемориальных досках вместе с именами всех 78 Героев Советского Союза 16-й гвардейской Черниговской кавалерийской дивизии, установленных в Национальном музее Республики Башкортостан и в музее 16-й гвардейской Башкирской кавалерийской дивизии в Уфе. Барельеф с изображением </a:t>
            </a:r>
            <a:r>
              <a:rPr lang="ru-RU" b="1" dirty="0" err="1" smtClean="0">
                <a:solidFill>
                  <a:srgbClr val="FF0000"/>
                </a:solidFill>
                <a:latin typeface="Monotype Corsiva" pitchFamily="66" charset="0"/>
              </a:rPr>
              <a:t>Хаваджи</a:t>
            </a:r>
            <a:r>
              <a:rPr lang="ru-RU" b="1" dirty="0" smtClean="0">
                <a:solidFill>
                  <a:srgbClr val="FF0000"/>
                </a:solidFill>
                <a:latin typeface="Monotype Corsiva" pitchFamily="66" charset="0"/>
              </a:rPr>
              <a:t> </a:t>
            </a:r>
            <a:r>
              <a:rPr lang="ru-RU" b="1" dirty="0" err="1" smtClean="0">
                <a:solidFill>
                  <a:srgbClr val="FF0000"/>
                </a:solidFill>
                <a:latin typeface="Monotype Corsiva" pitchFamily="66" charset="0"/>
              </a:rPr>
              <a:t>Мухамед-Мирзаева</a:t>
            </a:r>
            <a:r>
              <a:rPr lang="ru-RU" b="1" dirty="0" smtClean="0">
                <a:solidFill>
                  <a:srgbClr val="FF0000"/>
                </a:solidFill>
                <a:latin typeface="Monotype Corsiva" pitchFamily="66" charset="0"/>
              </a:rPr>
              <a:t> установлен в Мемориале Славы в Грозном. Именем </a:t>
            </a:r>
            <a:r>
              <a:rPr lang="ru-RU" b="1" dirty="0" err="1" smtClean="0">
                <a:solidFill>
                  <a:srgbClr val="FF0000"/>
                </a:solidFill>
                <a:latin typeface="Monotype Corsiva" pitchFamily="66" charset="0"/>
              </a:rPr>
              <a:t>Мухамед-Мирзаева</a:t>
            </a:r>
            <a:r>
              <a:rPr lang="ru-RU" b="1" dirty="0" smtClean="0">
                <a:solidFill>
                  <a:srgbClr val="FF0000"/>
                </a:solidFill>
                <a:latin typeface="Monotype Corsiva" pitchFamily="66" charset="0"/>
              </a:rPr>
              <a:t> названа улица в Урус-Мартане.</a:t>
            </a:r>
            <a:endParaRPr lang="ru-RU" b="1" dirty="0">
              <a:solidFill>
                <a:srgbClr val="FF0000"/>
              </a:solidFill>
              <a:latin typeface="Monotype Corsiva"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3286125" y="2053690"/>
            <a:ext cx="4972050" cy="4400525"/>
          </a:xfrm>
          <a:prstGeom prst="rect">
            <a:avLst/>
          </a:prstGeom>
          <a:ln>
            <a:noFill/>
          </a:ln>
          <a:effectLst>
            <a:softEdge rad="112500"/>
          </a:effectLst>
        </p:spPr>
      </p:pic>
      <p:sp>
        <p:nvSpPr>
          <p:cNvPr id="3" name="Прямоугольник 2"/>
          <p:cNvSpPr/>
          <p:nvPr/>
        </p:nvSpPr>
        <p:spPr>
          <a:xfrm>
            <a:off x="1466850" y="952499"/>
            <a:ext cx="10010775" cy="1200329"/>
          </a:xfrm>
          <a:prstGeom prst="rect">
            <a:avLst/>
          </a:prstGeom>
        </p:spPr>
        <p:txBody>
          <a:bodyPr wrap="square">
            <a:spAutoFit/>
          </a:bodyPr>
          <a:lstStyle/>
          <a:p>
            <a:pPr algn="ctr"/>
            <a:r>
              <a:rPr lang="ru-RU" sz="7200" b="1" dirty="0" smtClean="0">
                <a:solidFill>
                  <a:srgbClr val="990000"/>
                </a:solidFill>
                <a:latin typeface="Monotype Corsiva" pitchFamily="66" charset="0"/>
                <a:cs typeface="Times New Roman" panose="02020603050405020304" pitchFamily="18" charset="0"/>
              </a:rPr>
              <a:t>Спасибо за внимание</a:t>
            </a:r>
            <a:endParaRPr lang="ru-RU" sz="7200" b="1" dirty="0">
              <a:solidFill>
                <a:srgbClr val="990000"/>
              </a:solidFill>
              <a:latin typeface="Monotype Corsiva"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vesti095.ru/wp-content/uploads/2014/10/111111111111111111111111111111111111111111111153.jpg">
            <a:hlinkClick r:id="rId2"/>
          </p:cNvPr>
          <p:cNvPicPr/>
          <p:nvPr/>
        </p:nvPicPr>
        <p:blipFill rotWithShape="1">
          <a:blip r:embed="rId3">
            <a:extLst>
              <a:ext uri="{28A0092B-C50C-407E-A947-70E740481C1C}">
                <a14:useLocalDpi xmlns="" xmlns:a14="http://schemas.microsoft.com/office/drawing/2010/main" val="0"/>
              </a:ext>
            </a:extLst>
          </a:blip>
          <a:srcRect t="11944" b="12695"/>
          <a:stretch/>
        </p:blipFill>
        <p:spPr bwMode="auto">
          <a:xfrm>
            <a:off x="2178440" y="545067"/>
            <a:ext cx="7728872" cy="3691921"/>
          </a:xfrm>
          <a:prstGeom prst="rect">
            <a:avLst/>
          </a:prstGeom>
          <a:noFill/>
          <a:ln w="76200">
            <a:solidFill>
              <a:schemeClr val="accent1"/>
            </a:solidFill>
          </a:ln>
        </p:spPr>
      </p:pic>
      <p:pic>
        <p:nvPicPr>
          <p:cNvPr id="3" name="Рисунок 2" descr="1738846111684.jpg"/>
          <p:cNvPicPr>
            <a:picLocks noChangeAspect="1"/>
          </p:cNvPicPr>
          <p:nvPr/>
        </p:nvPicPr>
        <p:blipFill>
          <a:blip r:embed="rId4" cstate="print"/>
          <a:stretch>
            <a:fillRect/>
          </a:stretch>
        </p:blipFill>
        <p:spPr>
          <a:xfrm>
            <a:off x="9315450" y="4253966"/>
            <a:ext cx="2619375" cy="2318284"/>
          </a:xfrm>
          <a:prstGeom prst="rect">
            <a:avLst/>
          </a:prstGeom>
          <a:ln>
            <a:noFill/>
          </a:ln>
          <a:effectLst>
            <a:softEdge rad="112500"/>
          </a:effectLst>
        </p:spPr>
      </p:pic>
      <p:sp>
        <p:nvSpPr>
          <p:cNvPr id="4" name="Прямоугольник 3"/>
          <p:cNvSpPr/>
          <p:nvPr/>
        </p:nvSpPr>
        <p:spPr>
          <a:xfrm>
            <a:off x="2667000" y="4295775"/>
            <a:ext cx="6096000" cy="2041585"/>
          </a:xfrm>
          <a:prstGeom prst="rect">
            <a:avLst/>
          </a:prstGeom>
        </p:spPr>
        <p:txBody>
          <a:bodyPr wrap="square">
            <a:spAutoFit/>
          </a:bodyPr>
          <a:lstStyle/>
          <a:p>
            <a:pPr fontAlgn="base">
              <a:spcAft>
                <a:spcPts val="750"/>
              </a:spcAft>
            </a:pPr>
            <a:r>
              <a:rPr lang="ru-RU" sz="2400" b="1" kern="1800" dirty="0" smtClean="0">
                <a:solidFill>
                  <a:srgbClr val="990000"/>
                </a:solidFill>
                <a:latin typeface="Monotype Corsiva" pitchFamily="66" charset="0"/>
                <a:ea typeface="Times New Roman" panose="02020603050405020304" pitchFamily="18" charset="0"/>
                <a:cs typeface="Times New Roman" panose="02020603050405020304" pitchFamily="18" charset="0"/>
              </a:rPr>
              <a:t>                                             </a:t>
            </a:r>
            <a:r>
              <a:rPr lang="ru-RU" sz="2400" b="1" kern="1800" dirty="0" err="1" smtClean="0">
                <a:solidFill>
                  <a:srgbClr val="990000"/>
                </a:solidFill>
                <a:latin typeface="Monotype Corsiva" pitchFamily="66" charset="0"/>
                <a:ea typeface="Times New Roman" panose="02020603050405020304" pitchFamily="18" charset="0"/>
                <a:cs typeface="Times New Roman" panose="02020603050405020304" pitchFamily="18" charset="0"/>
              </a:rPr>
              <a:t>Алхазурово</a:t>
            </a:r>
            <a:endParaRPr lang="ru-RU" sz="2400" b="1" dirty="0" smtClean="0">
              <a:solidFill>
                <a:srgbClr val="990000"/>
              </a:solidFill>
              <a:latin typeface="Monotype Corsiva" pitchFamily="66" charset="0"/>
              <a:ea typeface="Calibri" panose="020F0502020204030204" pitchFamily="34" charset="0"/>
              <a:cs typeface="Times New Roman" panose="02020603050405020304" pitchFamily="18" charset="0"/>
            </a:endParaRPr>
          </a:p>
          <a:p>
            <a:r>
              <a:rPr lang="ru-RU" sz="2400" b="1" dirty="0" err="1" smtClean="0">
                <a:solidFill>
                  <a:srgbClr val="990000"/>
                </a:solidFill>
                <a:latin typeface="Monotype Corsiva" pitchFamily="66" charset="0"/>
                <a:ea typeface="Times New Roman" panose="02020603050405020304" pitchFamily="18" charset="0"/>
                <a:cs typeface="Times New Roman" panose="02020603050405020304" pitchFamily="18" charset="0"/>
              </a:rPr>
              <a:t>Урус-Мартановский</a:t>
            </a:r>
            <a:r>
              <a:rPr lang="ru-RU" sz="2400" b="1" dirty="0" smtClean="0">
                <a:solidFill>
                  <a:srgbClr val="990000"/>
                </a:solidFill>
                <a:latin typeface="Monotype Corsiva" pitchFamily="66" charset="0"/>
                <a:ea typeface="Times New Roman" panose="02020603050405020304" pitchFamily="18" charset="0"/>
                <a:cs typeface="Times New Roman" panose="02020603050405020304" pitchFamily="18" charset="0"/>
              </a:rPr>
              <a:t> муниципальный район Чеченской Республики богат своей историей </a:t>
            </a:r>
          </a:p>
          <a:p>
            <a:r>
              <a:rPr lang="ru-RU" sz="2400" b="1" dirty="0" smtClean="0">
                <a:solidFill>
                  <a:srgbClr val="990000"/>
                </a:solidFill>
                <a:latin typeface="Monotype Corsiva" pitchFamily="66" charset="0"/>
                <a:ea typeface="Times New Roman" panose="02020603050405020304" pitchFamily="18" charset="0"/>
                <a:cs typeface="Times New Roman" panose="02020603050405020304" pitchFamily="18" charset="0"/>
              </a:rPr>
              <a:t>и красивыми местами, которые известны </a:t>
            </a:r>
          </a:p>
          <a:p>
            <a:r>
              <a:rPr lang="ru-RU" sz="2400" b="1" dirty="0" smtClean="0">
                <a:solidFill>
                  <a:srgbClr val="990000"/>
                </a:solidFill>
                <a:latin typeface="Monotype Corsiva" pitchFamily="66" charset="0"/>
                <a:ea typeface="Times New Roman" panose="02020603050405020304" pitchFamily="18" charset="0"/>
                <a:cs typeface="Times New Roman" panose="02020603050405020304" pitchFamily="18" charset="0"/>
              </a:rPr>
              <a:t>далеко за пределами республики</a:t>
            </a:r>
            <a:r>
              <a:rPr lang="ru-RU" sz="2000" b="1" dirty="0" smtClean="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738846111684.jpg"/>
          <p:cNvPicPr>
            <a:picLocks noChangeAspect="1"/>
          </p:cNvPicPr>
          <p:nvPr/>
        </p:nvPicPr>
        <p:blipFill>
          <a:blip r:embed="rId2" cstate="print"/>
          <a:stretch>
            <a:fillRect/>
          </a:stretch>
        </p:blipFill>
        <p:spPr>
          <a:xfrm>
            <a:off x="9572625" y="4396841"/>
            <a:ext cx="2619375" cy="2318284"/>
          </a:xfrm>
          <a:prstGeom prst="rect">
            <a:avLst/>
          </a:prstGeom>
          <a:ln>
            <a:noFill/>
          </a:ln>
          <a:effectLst>
            <a:softEdge rad="112500"/>
          </a:effectLst>
        </p:spPr>
      </p:pic>
      <p:pic>
        <p:nvPicPr>
          <p:cNvPr id="2" name="Рисунок 1" descr="Дуьххьара Хаважис болх бина ишкол "/>
          <p:cNvPicPr/>
          <p:nvPr/>
        </p:nvPicPr>
        <p:blipFill>
          <a:blip r:embed="rId3" cstate="print">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22887"/>
          <a:stretch>
            <a:fillRect/>
          </a:stretch>
        </p:blipFill>
        <p:spPr bwMode="auto">
          <a:xfrm>
            <a:off x="2286000" y="1438275"/>
            <a:ext cx="7610476" cy="4238625"/>
          </a:xfrm>
          <a:prstGeom prst="rect">
            <a:avLst/>
          </a:prstGeom>
          <a:noFill/>
          <a:ln w="76200">
            <a:solidFill>
              <a:schemeClr val="accent1"/>
            </a:solidFill>
          </a:ln>
        </p:spPr>
      </p:pic>
      <p:sp>
        <p:nvSpPr>
          <p:cNvPr id="3" name="Прямоугольник 2"/>
          <p:cNvSpPr/>
          <p:nvPr/>
        </p:nvSpPr>
        <p:spPr>
          <a:xfrm>
            <a:off x="1514475" y="485776"/>
            <a:ext cx="9172575" cy="523220"/>
          </a:xfrm>
          <a:prstGeom prst="rect">
            <a:avLst/>
          </a:prstGeom>
        </p:spPr>
        <p:txBody>
          <a:bodyPr wrap="square">
            <a:spAutoFit/>
          </a:bodyPr>
          <a:lstStyle/>
          <a:p>
            <a:pPr algn="ctr"/>
            <a:r>
              <a:rPr lang="ru-RU" sz="2800" b="1" dirty="0" smtClean="0">
                <a:solidFill>
                  <a:srgbClr val="990000"/>
                </a:solidFill>
                <a:latin typeface="Monotype Corsiva" pitchFamily="66" charset="0"/>
                <a:cs typeface="Times New Roman" panose="02020603050405020304" pitchFamily="18" charset="0"/>
              </a:rPr>
              <a:t>Первая школа ,где работал Магомед-Мирзоев </a:t>
            </a:r>
            <a:r>
              <a:rPr lang="ru-RU" sz="2800" b="1" dirty="0" err="1" smtClean="0">
                <a:solidFill>
                  <a:srgbClr val="990000"/>
                </a:solidFill>
                <a:latin typeface="Monotype Corsiva" pitchFamily="66" charset="0"/>
                <a:cs typeface="Times New Roman" panose="02020603050405020304" pitchFamily="18" charset="0"/>
              </a:rPr>
              <a:t>Хаваджи</a:t>
            </a:r>
            <a:r>
              <a:rPr lang="ru-RU" sz="2800" b="1" dirty="0" smtClean="0">
                <a:solidFill>
                  <a:srgbClr val="990000"/>
                </a:solidFill>
                <a:latin typeface="Monotype Corsiva" pitchFamily="66" charset="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315450" y="4253966"/>
            <a:ext cx="2619375" cy="2318284"/>
          </a:xfrm>
          <a:prstGeom prst="rect">
            <a:avLst/>
          </a:prstGeom>
          <a:ln>
            <a:noFill/>
          </a:ln>
          <a:effectLst>
            <a:softEdge rad="112500"/>
          </a:effectLst>
        </p:spPr>
      </p:pic>
      <p:pic>
        <p:nvPicPr>
          <p:cNvPr id="3" name="Рисунок 2" descr="Гергарниш Хаважин коша т1ехь "/>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12353"/>
          <a:stretch>
            <a:fillRect/>
          </a:stretch>
        </p:blipFill>
        <p:spPr bwMode="auto">
          <a:xfrm>
            <a:off x="1904999" y="1228725"/>
            <a:ext cx="7210425" cy="4857750"/>
          </a:xfrm>
          <a:prstGeom prst="rect">
            <a:avLst/>
          </a:prstGeom>
          <a:ln w="76200">
            <a:solidFill>
              <a:schemeClr val="accent1"/>
            </a:solidFill>
          </a:ln>
          <a:effectLst>
            <a:outerShdw blurRad="292100" dist="139700" dir="2700000" algn="tl" rotWithShape="0">
              <a:srgbClr val="333333">
                <a:alpha val="65000"/>
              </a:srgbClr>
            </a:outerShdw>
          </a:effectLst>
        </p:spPr>
      </p:pic>
      <p:sp>
        <p:nvSpPr>
          <p:cNvPr id="4" name="Прямоугольник 3"/>
          <p:cNvSpPr/>
          <p:nvPr/>
        </p:nvSpPr>
        <p:spPr>
          <a:xfrm>
            <a:off x="3110074" y="672584"/>
            <a:ext cx="5514651" cy="369332"/>
          </a:xfrm>
          <a:prstGeom prst="rect">
            <a:avLst/>
          </a:prstGeom>
        </p:spPr>
        <p:txBody>
          <a:bodyPr wrap="none">
            <a:spAutoFit/>
          </a:bodyPr>
          <a:lstStyle/>
          <a:p>
            <a:r>
              <a:rPr lang="ru-RU" b="1" dirty="0" smtClean="0">
                <a:solidFill>
                  <a:srgbClr val="FF0000"/>
                </a:solidFill>
                <a:latin typeface="Monotype Corsiva" pitchFamily="66" charset="0"/>
              </a:rPr>
              <a:t>На месте его гибели у села Левковичи установлен памятник.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10404" r="10576"/>
          <a:stretch>
            <a:fillRect/>
          </a:stretch>
        </p:blipFill>
        <p:spPr bwMode="auto">
          <a:xfrm>
            <a:off x="1762125" y="976313"/>
            <a:ext cx="7467601" cy="5338762"/>
          </a:xfrm>
          <a:prstGeom prst="rect">
            <a:avLst/>
          </a:prstGeom>
          <a:noFill/>
          <a:ln w="76200">
            <a:solidFill>
              <a:schemeClr val="accent1"/>
            </a:solidFill>
          </a:ln>
        </p:spPr>
      </p:pic>
      <p:pic>
        <p:nvPicPr>
          <p:cNvPr id="3" name="Рисунок 2" descr="1738846111684.jpg"/>
          <p:cNvPicPr>
            <a:picLocks noChangeAspect="1"/>
          </p:cNvPicPr>
          <p:nvPr/>
        </p:nvPicPr>
        <p:blipFill>
          <a:blip r:embed="rId3" cstate="print"/>
          <a:stretch>
            <a:fillRect/>
          </a:stretch>
        </p:blipFill>
        <p:spPr>
          <a:xfrm>
            <a:off x="9315450" y="4253966"/>
            <a:ext cx="2619375" cy="2318284"/>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738846111684.jpg"/>
          <p:cNvPicPr>
            <a:picLocks noChangeAspect="1"/>
          </p:cNvPicPr>
          <p:nvPr/>
        </p:nvPicPr>
        <p:blipFill>
          <a:blip r:embed="rId2" cstate="print"/>
          <a:stretch>
            <a:fillRect/>
          </a:stretch>
        </p:blipFill>
        <p:spPr>
          <a:xfrm>
            <a:off x="9572625" y="4396841"/>
            <a:ext cx="2619375" cy="2318284"/>
          </a:xfrm>
          <a:prstGeom prst="rect">
            <a:avLst/>
          </a:prstGeom>
          <a:ln>
            <a:noFill/>
          </a:ln>
          <a:effectLst>
            <a:softEdge rad="112500"/>
          </a:effectLst>
        </p:spPr>
      </p:pic>
      <p:pic>
        <p:nvPicPr>
          <p:cNvPr id="2" name="Рисунок 1" descr="Т1ам т1ера Хаважин кехаташ "/>
          <p:cNvPicPr/>
          <p:nvPr/>
        </p:nvPicPr>
        <p:blipFill>
          <a:blip r:embed="rId3" cstate="print">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1975" t="10803" r="1769"/>
          <a:stretch>
            <a:fillRect/>
          </a:stretch>
        </p:blipFill>
        <p:spPr bwMode="auto">
          <a:xfrm>
            <a:off x="1990725" y="1123949"/>
            <a:ext cx="7762875" cy="4714875"/>
          </a:xfrm>
          <a:prstGeom prst="rect">
            <a:avLst/>
          </a:prstGeom>
          <a:noFill/>
          <a:ln w="76200">
            <a:solidFill>
              <a:schemeClr val="accent1"/>
            </a:solidFill>
          </a:ln>
        </p:spPr>
      </p:pic>
      <p:sp>
        <p:nvSpPr>
          <p:cNvPr id="3" name="Прямоугольник 2"/>
          <p:cNvSpPr/>
          <p:nvPr/>
        </p:nvSpPr>
        <p:spPr>
          <a:xfrm>
            <a:off x="3592657" y="377309"/>
            <a:ext cx="5423280" cy="523220"/>
          </a:xfrm>
          <a:prstGeom prst="rect">
            <a:avLst/>
          </a:prstGeom>
        </p:spPr>
        <p:txBody>
          <a:bodyPr wrap="none">
            <a:spAutoFit/>
          </a:bodyPr>
          <a:lstStyle/>
          <a:p>
            <a:pPr algn="ctr"/>
            <a:r>
              <a:rPr lang="ru-RU" sz="2800" b="1" dirty="0" smtClean="0">
                <a:solidFill>
                  <a:srgbClr val="990000"/>
                </a:solidFill>
                <a:latin typeface="Monotype Corsiva" pitchFamily="66" charset="0"/>
                <a:cs typeface="Times New Roman" panose="02020603050405020304" pitchFamily="18" charset="0"/>
              </a:rPr>
              <a:t>Письма Магомед-Мирзоева   </a:t>
            </a:r>
            <a:r>
              <a:rPr lang="ru-RU" sz="2800" b="1" dirty="0" err="1" smtClean="0">
                <a:solidFill>
                  <a:srgbClr val="990000"/>
                </a:solidFill>
                <a:latin typeface="Monotype Corsiva" pitchFamily="66" charset="0"/>
                <a:cs typeface="Times New Roman" panose="02020603050405020304" pitchFamily="18" charset="0"/>
              </a:rPr>
              <a:t>Хаваджи</a:t>
            </a:r>
            <a:r>
              <a:rPr lang="ru-RU" sz="2800" b="1" dirty="0" smtClean="0">
                <a:solidFill>
                  <a:srgbClr val="990000"/>
                </a:solidFill>
                <a:latin typeface="Monotype Corsiva" pitchFamily="66" charset="0"/>
                <a:cs typeface="Times New Roman" panose="02020603050405020304"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076" y="1171575"/>
            <a:ext cx="6210300" cy="3970318"/>
          </a:xfrm>
          <a:prstGeom prst="rect">
            <a:avLst/>
          </a:prstGeom>
        </p:spPr>
        <p:txBody>
          <a:bodyPr wrap="square">
            <a:spAutoFit/>
          </a:bodyPr>
          <a:lstStyle/>
          <a:p>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Указом Президиума Верховного Совета СССР от 15 января 1944 года за образцовое выполнение боевого задания командования в борьбе с немецко-фашистскими захватчиками и проявленные при этом мужество и героизм гвардии старшему сержанту </a:t>
            </a:r>
            <a:r>
              <a:rPr lang="ru-RU" sz="2800" b="1" dirty="0" err="1"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Мухамед-Мирзаеву</a:t>
            </a:r>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a:t>
            </a:r>
            <a:r>
              <a:rPr lang="ru-RU" sz="2800" b="1" dirty="0" err="1"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Хаваджи</a:t>
            </a:r>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посмертно присвоено звание Героя Советского Союза.</a:t>
            </a:r>
            <a:endParaRPr lang="ru-RU" sz="2800" b="1" dirty="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endParaRPr>
          </a:p>
        </p:txBody>
      </p:sp>
      <p:pic>
        <p:nvPicPr>
          <p:cNvPr id="3" name="Picture 4" descr="Изображение награды"/>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1922" y="428210"/>
            <a:ext cx="2246811" cy="4325111"/>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Рисунок 3" descr="1738846111684.jpg"/>
          <p:cNvPicPr>
            <a:picLocks noChangeAspect="1"/>
          </p:cNvPicPr>
          <p:nvPr/>
        </p:nvPicPr>
        <p:blipFill>
          <a:blip r:embed="rId3" cstate="print"/>
          <a:stretch>
            <a:fillRect/>
          </a:stretch>
        </p:blipFill>
        <p:spPr>
          <a:xfrm>
            <a:off x="9239250" y="4149191"/>
            <a:ext cx="2619375" cy="2318284"/>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38846111684.jpg"/>
          <p:cNvPicPr>
            <a:picLocks noChangeAspect="1"/>
          </p:cNvPicPr>
          <p:nvPr/>
        </p:nvPicPr>
        <p:blipFill>
          <a:blip r:embed="rId2" cstate="print"/>
          <a:stretch>
            <a:fillRect/>
          </a:stretch>
        </p:blipFill>
        <p:spPr>
          <a:xfrm>
            <a:off x="9572625" y="4396841"/>
            <a:ext cx="2619375" cy="2318284"/>
          </a:xfrm>
          <a:prstGeom prst="rect">
            <a:avLst/>
          </a:prstGeom>
          <a:ln>
            <a:noFill/>
          </a:ln>
          <a:effectLst>
            <a:softEdge rad="112500"/>
          </a:effectLst>
        </p:spPr>
      </p:pic>
      <p:sp>
        <p:nvSpPr>
          <p:cNvPr id="3" name="Прямоугольник 2"/>
          <p:cNvSpPr/>
          <p:nvPr/>
        </p:nvSpPr>
        <p:spPr>
          <a:xfrm>
            <a:off x="1038225" y="1347311"/>
            <a:ext cx="5715000" cy="3970318"/>
          </a:xfrm>
          <a:prstGeom prst="rect">
            <a:avLst/>
          </a:prstGeom>
        </p:spPr>
        <p:txBody>
          <a:bodyPr wrap="square">
            <a:spAutoFit/>
          </a:bodyPr>
          <a:lstStyle/>
          <a:p>
            <a:pPr lvl="0"/>
            <a:r>
              <a:rPr lang="ru-RU" sz="2800" b="1" dirty="0" err="1"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О́рден</a:t>
            </a:r>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a:t>
            </a:r>
            <a:r>
              <a:rPr lang="ru-RU" sz="2800" b="1" dirty="0" err="1"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Ле́нина</a:t>
            </a:r>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 высшая государственная награда Союза Советских Социалистических Республик, учреждённая постановлением Президиума ЦИК СССР от 6 апреля 1930 года. </a:t>
            </a:r>
            <a:r>
              <a:rPr lang="ru-RU" sz="2800" b="1" dirty="0" err="1"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Мухамед</a:t>
            </a:r>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 Мирзоеву </a:t>
            </a:r>
            <a:r>
              <a:rPr lang="ru-RU" sz="2800" b="1" dirty="0" err="1"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Хаваджи</a:t>
            </a:r>
            <a:r>
              <a:rPr lang="ru-RU" sz="2800" b="1" dirty="0" smtClean="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rPr>
              <a:t> был награждён орденом Ленина (15.01.1944, посмертно).</a:t>
            </a:r>
          </a:p>
          <a:p>
            <a:pPr lvl="0"/>
            <a:endParaRPr lang="ru-RU" sz="2800" b="1" dirty="0">
              <a:solidFill>
                <a:srgbClr val="990000"/>
              </a:solidFill>
              <a:effectLst>
                <a:outerShdw blurRad="38100" dist="38100" dir="2700000" algn="tl">
                  <a:srgbClr val="000000">
                    <a:alpha val="43137"/>
                  </a:srgbClr>
                </a:outerShdw>
              </a:effectLst>
              <a:latin typeface="Monotype Corsiva" pitchFamily="66" charset="0"/>
              <a:cs typeface="Times New Roman" panose="02020603050405020304" pitchFamily="18" charset="0"/>
            </a:endParaRPr>
          </a:p>
        </p:txBody>
      </p:sp>
      <p:pic>
        <p:nvPicPr>
          <p:cNvPr id="4" name="Picture 2" descr="Изображение награды"/>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027182" y="637131"/>
            <a:ext cx="2208802" cy="440288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4974</TotalTime>
  <Words>450</Words>
  <Application>Microsoft Office PowerPoint</Application>
  <PresentationFormat>Произвольный</PresentationFormat>
  <Paragraphs>21</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Легкий дым</vt:lpstr>
      <vt:lpstr>Муниципальное бюджетное дошкольное образовательное учреждение  «Детский сад № 1 «Улыбка»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«Детский сад № 1 «Улыбка»</dc:title>
  <dc:creator>Пользователь</dc:creator>
  <cp:lastModifiedBy>INFO</cp:lastModifiedBy>
  <cp:revision>437</cp:revision>
  <dcterms:created xsi:type="dcterms:W3CDTF">2024-12-30T08:40:30Z</dcterms:created>
  <dcterms:modified xsi:type="dcterms:W3CDTF">2025-02-07T08:18:12Z</dcterms:modified>
</cp:coreProperties>
</file>