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notesMasterIdLst>
    <p:notesMasterId r:id="rId22"/>
  </p:notesMasterIdLst>
  <p:sldIdLst>
    <p:sldId id="256" r:id="rId2"/>
    <p:sldId id="257" r:id="rId3"/>
    <p:sldId id="282" r:id="rId4"/>
    <p:sldId id="281" r:id="rId5"/>
    <p:sldId id="259" r:id="rId6"/>
    <p:sldId id="273" r:id="rId7"/>
    <p:sldId id="280" r:id="rId8"/>
    <p:sldId id="274" r:id="rId9"/>
    <p:sldId id="275" r:id="rId10"/>
    <p:sldId id="276" r:id="rId11"/>
    <p:sldId id="277" r:id="rId12"/>
    <p:sldId id="278" r:id="rId13"/>
    <p:sldId id="279" r:id="rId14"/>
    <p:sldId id="260" r:id="rId15"/>
    <p:sldId id="271" r:id="rId16"/>
    <p:sldId id="287" r:id="rId17"/>
    <p:sldId id="283" r:id="rId18"/>
    <p:sldId id="284" r:id="rId19"/>
    <p:sldId id="285" r:id="rId20"/>
    <p:sldId id="286" r:id="rId21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53010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316" autoAdjust="0"/>
  </p:normalViewPr>
  <p:slideViewPr>
    <p:cSldViewPr snapToGrid="0">
      <p:cViewPr>
        <p:scale>
          <a:sx n="100" d="100"/>
          <a:sy n="100" d="100"/>
        </p:scale>
        <p:origin x="-870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EF63AC9-EC04-4FA3-BFA3-2CBFC19D2A36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8A761BC-8858-4385-BB23-56EB32E84D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367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761BC-8858-4385-BB23-56EB32E84D8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1974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761BC-8858-4385-BB23-56EB32E84D8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EA92-1DAA-449C-B0F7-EC153FD5FCCD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C1A37BA-0DE3-4362-9099-3BF369CDF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656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EA92-1DAA-449C-B0F7-EC153FD5FCCD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1A37BA-0DE3-4362-9099-3BF369CDF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0495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EA92-1DAA-449C-B0F7-EC153FD5FCCD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1A37BA-0DE3-4362-9099-3BF369CDFD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56739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EA92-1DAA-449C-B0F7-EC153FD5FCCD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1A37BA-0DE3-4362-9099-3BF369CDF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4334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EA92-1DAA-449C-B0F7-EC153FD5FCCD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1A37BA-0DE3-4362-9099-3BF369CDFD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26269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EA92-1DAA-449C-B0F7-EC153FD5FCCD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1A37BA-0DE3-4362-9099-3BF369CDF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2161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EA92-1DAA-449C-B0F7-EC153FD5FCCD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37BA-0DE3-4362-9099-3BF369CDF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8646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EA92-1DAA-449C-B0F7-EC153FD5FCCD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37BA-0DE3-4362-9099-3BF369CDF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115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EA92-1DAA-449C-B0F7-EC153FD5FCCD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37BA-0DE3-4362-9099-3BF369CDF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9579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EA92-1DAA-449C-B0F7-EC153FD5FCCD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1A37BA-0DE3-4362-9099-3BF369CDF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756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EA92-1DAA-449C-B0F7-EC153FD5FCCD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C1A37BA-0DE3-4362-9099-3BF369CDF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2140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EA92-1DAA-449C-B0F7-EC153FD5FCCD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C1A37BA-0DE3-4362-9099-3BF369CDF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425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EA92-1DAA-449C-B0F7-EC153FD5FCCD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37BA-0DE3-4362-9099-3BF369CDF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341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EA92-1DAA-449C-B0F7-EC153FD5FCCD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37BA-0DE3-4362-9099-3BF369CDF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6889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EA92-1DAA-449C-B0F7-EC153FD5FCCD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37BA-0DE3-4362-9099-3BF369CDF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938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EA92-1DAA-449C-B0F7-EC153FD5FCCD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1A37BA-0DE3-4362-9099-3BF369CDF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231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0EA92-1DAA-449C-B0F7-EC153FD5FCCD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C1A37BA-0DE3-4362-9099-3BF369CDF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783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rga.narod.ru/folklor/main.ht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7388461116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9325" y="876300"/>
            <a:ext cx="8058150" cy="4040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562" y="181155"/>
            <a:ext cx="8578829" cy="12076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Муниципальни</a:t>
            </a:r>
            <a:r>
              <a:rPr lang="ru-RU" sz="24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бюджетни</a:t>
            </a:r>
            <a:r>
              <a:rPr lang="ru-RU" sz="24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школал</a:t>
            </a:r>
            <a:r>
              <a:rPr lang="ru-RU" sz="24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хьалхара</a:t>
            </a:r>
            <a:r>
              <a:rPr lang="ru-RU" sz="24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дешаран</a:t>
            </a:r>
            <a:r>
              <a:rPr lang="ru-RU" sz="24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учреждени</a:t>
            </a:r>
            <a:r>
              <a:rPr lang="ru-RU" sz="24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Гуьмсан</a:t>
            </a:r>
            <a:r>
              <a:rPr lang="ru-RU" sz="24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муниципальни</a:t>
            </a:r>
            <a:r>
              <a:rPr lang="ru-RU" sz="24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к1оштан</a:t>
            </a:r>
            <a:br>
              <a:rPr lang="ru-RU" sz="24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Хошкалда</a:t>
            </a:r>
            <a:r>
              <a:rPr lang="ru-RU" sz="24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юртан</a:t>
            </a:r>
            <a:r>
              <a:rPr lang="ru-RU" sz="24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i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sz="24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беш</a:t>
            </a:r>
            <a:r>
              <a:rPr lang="ru-RU" sz="24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1 «Улыбка»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38600" y="4552950"/>
            <a:ext cx="4734748" cy="1495425"/>
          </a:xfr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rmAutofit fontScale="92500" lnSpcReduction="20000"/>
          </a:bodyPr>
          <a:lstStyle/>
          <a:p>
            <a:pPr algn="ctr"/>
            <a:endParaRPr lang="ru-RU" sz="32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algn="ctr"/>
            <a:r>
              <a:rPr lang="en-US" sz="32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3200" b="1" i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Йовр</a:t>
            </a:r>
            <a:r>
              <a:rPr lang="ru-RU" sz="32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йоцу</a:t>
            </a:r>
            <a:r>
              <a:rPr lang="ru-RU" sz="32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ц1е</a:t>
            </a:r>
            <a:r>
              <a:rPr lang="en-US" sz="32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3200" b="1" i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895078" y="6400801"/>
            <a:ext cx="2418785" cy="319176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20075" y="5851225"/>
            <a:ext cx="3805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Кечйинарг</a:t>
            </a:r>
            <a:r>
              <a:rPr lang="ru-RU" altLang="ru-RU" sz="12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Син1аткъаман </a:t>
            </a:r>
            <a:r>
              <a:rPr lang="ru-RU" altLang="ru-RU" sz="12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говзанчан</a:t>
            </a:r>
            <a:endParaRPr lang="ru-RU" altLang="ru-RU" sz="12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2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кхетош-кхиорхо</a:t>
            </a:r>
            <a:r>
              <a:rPr lang="ru-RU" sz="12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Ибрагимова Х.Р.</a:t>
            </a:r>
            <a:endParaRPr lang="ru-RU" sz="12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3251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7388461116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35329" y="4928147"/>
            <a:ext cx="2180496" cy="1929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3400" y="419101"/>
          <a:ext cx="11115674" cy="6275747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770584"/>
                <a:gridCol w="3445039"/>
                <a:gridCol w="3895816"/>
                <a:gridCol w="1288913"/>
                <a:gridCol w="1715322"/>
              </a:tblGrid>
              <a:tr h="695324"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Дакъа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Чулацам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алашо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Терахь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Жоьпалхой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042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дакъа-коьртаниг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9.ООД «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Бенойн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Бойсаг1ар»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10.Викторина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Хаамийн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б1ов»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Нохчийн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халкъан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пачхьалкхалла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меттах1отторан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денна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лерина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11.ООД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Революцин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мурд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Шерипов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Асланбек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12.ООД «Дог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майра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Адин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Сурхо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Нохчийн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кьоман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турпалхойх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лана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хаарш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сов-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дахар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Кьоман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истори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йовзаре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лаам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айар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Бенойн</a:t>
                      </a: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Бойсагар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берашна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вовзийтар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кьоман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турпалхо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чун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сийдайтар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Махке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кьоме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болу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безам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лерам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кхиор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дозуш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долу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камел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кхиор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Берашна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 январь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Нохчийн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халкъан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пачхьалкхалла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меттах1отторан де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хилар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билгалдаккхар.Нохчийн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Республикин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символика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йовзар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ч1аг1дар.Берийн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къамел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кхиор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Гражданский т1амах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хаам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балар.Турпалхо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Шерипов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Асланбек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вовзийтар.Берийн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историца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доьзна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хаарш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шордар,дозуш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долу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къамел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кхиор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Турпалхо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Адин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Сурхо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вовзийтар.Цуьнан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хьуьнарш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берашка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д1акхачор.Шен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халкъан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хьашташна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кийча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хилар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сийлахь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г1уллакх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хилар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берашка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д1акхачор.Воккханиг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лара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1амор.Нене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марзо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ч1аг1йар,цунна муьт1ахь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кхиор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18.12.2024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шо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10.01.2025шо</a:t>
                      </a: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22.01.2025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шо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03.02.2025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шо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Гичикаева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Ш.М.</a:t>
                      </a: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Катаева Б.С.</a:t>
                      </a: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Махмаева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М. А.</a:t>
                      </a: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Дадарова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З.С.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7388461116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01325" y="5340578"/>
            <a:ext cx="1714500" cy="1517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84175" y="333375"/>
          <a:ext cx="11115674" cy="6181725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770584"/>
                <a:gridCol w="3445039"/>
                <a:gridCol w="3895816"/>
                <a:gridCol w="1288913"/>
                <a:gridCol w="1715322"/>
              </a:tblGrid>
              <a:tr h="639375"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Дакъа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Чулацам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алашо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Терахь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Жоьпалхой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235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дакъа-коьртаниг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13. ООД «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Турпалхо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Ханпаша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Нурадилов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14. «День защитника Отечества»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лерина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</a:t>
                      </a: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15.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«23 март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Нохчийн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Республикин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Конституцин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де»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16.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Берашца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къамел.Коьчалла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Нохчийн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Республикан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Машаран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де»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Сийлахь-Боккхачу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Даймехкан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тамах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хаам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ба-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хенахь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халкьо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хьегна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бала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бовзийтар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Нохчийн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турпалхойх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церан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майраллех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дийцар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Турпалхо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Ханпаша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Нурадилов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вовзийтар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лазхойн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патриотически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дог-ойла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кхиор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Даймахко</a:t>
                      </a: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шен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турпалхой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бицбеш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цахилар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довзийтар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Вов-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шашна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го дан,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накосталла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дан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Іамор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Берийн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до-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взар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кхиор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дозуш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долу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камел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кхиор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Берашна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23 февраль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муьлха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даздаран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де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ду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довзийтар.Сийлахь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Боккхачу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Даймехкан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т1амах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хаам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балар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Школазхойн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патриотически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дог-ойла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кхиор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Нохчийн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Республикан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Конституци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т1еэцаран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истори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йовзийтар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Берашна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23 март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муьлха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даздаран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де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ду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довзийтар.Нохчийн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Республикан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символика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йовзар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ч1аг1дар.Берийн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патриотески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дог-ойла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кхиор,къамел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кхиор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Нохчийн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Республикин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Машаран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де 16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апрелехь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хилар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довзийтар.Бернийн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Даймахке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болу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безам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ч1аг1беш ,сов а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боккхуш,шен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махкана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муьт1ахь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хилар.Патриотически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дог-ойла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кхиор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17.02..2025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шо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20.02.2025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шо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20.03.2025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шо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15.04.2025шо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Жамалдинова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З.Э.</a:t>
                      </a: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Лакхарчу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тобанан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кхетош-кхиорхой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Лакхарчу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тобанан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кхетош-кхиорхой</a:t>
                      </a: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Лакхарчу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тобанан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кхетош-кхиорхой</a:t>
                      </a: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7388461116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77500" y="5340578"/>
            <a:ext cx="1714500" cy="1517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7025" y="457201"/>
          <a:ext cx="11115674" cy="6267449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770584"/>
                <a:gridCol w="3445039"/>
                <a:gridCol w="4153677"/>
                <a:gridCol w="1181100"/>
                <a:gridCol w="1565274"/>
              </a:tblGrid>
              <a:tr h="444307"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Дакъа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Чулацам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алашо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Терахь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Жоьпалхой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2314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дакъа-коьртаниг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17.Кхетош –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кхиорхошца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къамел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««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Берийн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Даймахке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нохчийн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матте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халкъе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безам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кхиор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18.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Берашца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къамел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Коьчалла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«Пайде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суьйренаш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19.«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Лийрйоцу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полк» ц1е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йолу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альбом,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презентаци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кечйар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20.Берашца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экскурси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21. ООД «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Цкъа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вицлур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вац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Кхетош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-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кхиорхойн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нохчийн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маттах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долу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хаарш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стамдар.Берашна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Нохчийн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меттан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де 25 апрель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хилар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кхетош-кхиорхошка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д1адовзийтар.Берашна 1амо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стихаш,эшарш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т1ехь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йолу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буклеташ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д1айалар.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Берийн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шай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дайх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лаьцна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истори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йовзийтар,церан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дозалла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дар.Церан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сий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ларам бар т1еч1аг1дар.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Дозуш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долу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къамел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кхиор</a:t>
                      </a: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Сийлахь-Боккхачу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Даймехкан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т1амехь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турпалла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майралла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стогалла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гайтина,шайн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Даймохк,кхерч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ларбина,шайн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синош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кхоийна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,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маршонехьа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къийсам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латтийна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болу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Хошкалда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йуьртара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ветеранаш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бовзийтар.Церан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сий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,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ларам,дозалла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дан 1амор.Уьш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суьрташца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бовзийта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берашца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альбом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йар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Хошкалда-йуьртарчу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бахархоша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Сийлахь-Боккхачу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т1амехь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дакъа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лацарцарна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лерина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йуьртахь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х1оттийна х1оллам д1абовзийтар,церан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дозалла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сий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дан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дезар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Нохчийчоьнан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Духхьарлерчу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куйгалхочух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КадыровА-Х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долу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хаарш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совдахар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цо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шен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дахар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халкьан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мехкан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дуьха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д1аделла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хилар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хаийтар;школазхойн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патриотически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дог-ойла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кхиор;берийн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довзар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кхиор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дозуш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долу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кьамел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кхиор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Берашна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10 май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Нохчийн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Респупликин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халкъана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дицлурдоцу,г1айг1ане де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хилар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д1адовзитар.</a:t>
                      </a: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24.04.2025шо</a:t>
                      </a: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05.05..2025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шо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06.05.2025шо</a:t>
                      </a: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07.05.2025шо</a:t>
                      </a: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12.05.2025шо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Ибрагимова Х.Р.</a:t>
                      </a: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Лакхарчу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тобанан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берийн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дай-наной,кхетош-кхиорхой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Ибрагимова Х.Р.</a:t>
                      </a: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Лакхарчу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тобанан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кхетош-кхиорхой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Ибрагимова Х.Р.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Чекаева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Р.А.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7388461116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21003" y="4451897"/>
            <a:ext cx="2288117" cy="2025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8975" y="17247"/>
          <a:ext cx="11115674" cy="6533794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770584"/>
                <a:gridCol w="3055291"/>
                <a:gridCol w="3838575"/>
                <a:gridCol w="1285875"/>
                <a:gridCol w="2165349"/>
              </a:tblGrid>
              <a:tr h="208806"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Дакъа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Чулацам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алашо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Терахь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Жоьпалхой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4337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дакъа-коьртаниг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</a:t>
                      </a:r>
                    </a:p>
                    <a:p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Йоккха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Йовр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йоцу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ц1е»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Берашна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 май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муьлха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даздаран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де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ду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довзийтар.Сийлахь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Боккхачу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Даймехкан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т1амах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хаам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балар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Сийлахь-Боккхачу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Даймехкан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т1амехь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турпалла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майралла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стогалла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гайтина,шайн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Даймохк,кхерч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ларбина,шайн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синош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кхоийна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,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маршонехьа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къийсам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латтийна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болу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нохчийн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къоман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Турпалхой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гайтар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Школазхойн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а,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хьешийн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патриотически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дог-ойла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ч1аг1йар..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14.05..2025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шо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Куьйгалхо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Арсамбиева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Т.Я.</a:t>
                      </a:r>
                    </a:p>
                    <a:p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Лакхарчу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тобанан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кхетош-кхиорхой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Ибрагимова Х.Р.</a:t>
                      </a: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4012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дакъа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чакхенан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Проектехь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декъашхойн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кхочушхилар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Сценарий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хоттийна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Хаарийн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б1ов»;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Йоккхачу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сценарий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кечйина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Занятешан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конспекташ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хиттийна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Кхиаман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битамаш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берийн:нохчийн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къоман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истори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йевзина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Турпалхой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бевзийна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;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Даймахке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культуре,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матте,шен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йуьрта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халкъе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безам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кхоллабелла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къоман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г1иллакхаш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девзина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амалехь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дика аг1онаш а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кхиъна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мотт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шарбелла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кхетош-кхиорхойн:дуккха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кхиамаш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баьхна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бераш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патриотически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дог-ойла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йолуш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кхиорехь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дай-нанойн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Нохчийн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махках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Нохчийн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къоман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исторех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лаьцна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хаарш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совдевлла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г1о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дира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берашна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дезачу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денна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кечамбеш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«Магомед-Мирзоев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Хаваджи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презентаци,альбом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кечйар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Хошкалда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йуьртара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ветеранаш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презентаци,альбом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кечйар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декъашхой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совбахар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-патриотизм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кхиоран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1алашо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йолу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белхаш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совдахар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кхетош-кхиорхошца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берашца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берийн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дай-наношца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05.05..2025шо-</a:t>
                      </a: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30.05.2025шо.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388461116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24900" y="2724150"/>
            <a:ext cx="3467100" cy="3068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0366" y="557539"/>
            <a:ext cx="6409142" cy="72236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САТУЬЙСУ </a:t>
            </a:r>
            <a:r>
              <a:rPr lang="ru-RU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ЖАМ1АШ</a:t>
            </a:r>
            <a:endParaRPr lang="ru-RU" sz="2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90650" y="1209675"/>
            <a:ext cx="9884752" cy="7643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ХӀоттийна Ӏалашонаш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декхарш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кхочушдарца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хӀара жамӀаш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лерина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Даймохк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ларбархочун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шо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сийдеш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даздеш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билгалдоккхуш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карладаккхаро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ч1аг1бо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мехкан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къаьмнийн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барт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Школазхойн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синоьздангалла.патриотически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дог-ойла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кхиор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Берашна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хуур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деза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денош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билгалдаьхна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терахьаша,церан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мехалла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Берийн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историх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а,шайн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халкъах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а,Сийлахь-Боккхачу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т1еман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турпалхойх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 болу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кхетам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шорлур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Берашна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шайн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йуьртара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ветеранаш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бевзар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бу.Церан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сий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,</a:t>
            </a:r>
            <a:r>
              <a:rPr lang="ru-RU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ларам,дозалла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дан 1емар </a:t>
            </a:r>
            <a:r>
              <a:rPr lang="ru-RU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бу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</a:p>
          <a:p>
            <a:pPr marL="34290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Шайн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Даймахке,халкъе,ламасташка,1адаташка,культуре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безам,марзо,лерам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кхуьар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Мехкан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х1остах а,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байракхах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 долу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хаарш,шатлакхан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илли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 1емар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Берийн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довзаркхиор,дозуш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долу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къамел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кхиор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Лийр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йоцу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полк» альбом ,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кечйир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 marL="34290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«Магомед-Мирзоев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Хаваджи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альбом,презентаци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йир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Стендаш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йир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къоман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турпалхой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йаздархой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суьрташ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т1ехь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долуш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Дай-наноша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тидам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т1ебохуьйтар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дахарехь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кхетош-кхиор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мехала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хиларан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endParaRPr lang="ru-RU" sz="1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indent="-342900" algn="just" defTabSz="457200">
              <a:buClr>
                <a:srgbClr val="A53010"/>
              </a:buClr>
              <a:buFont typeface="Wingdings 3" charset="2"/>
              <a:buChar char="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endParaRPr lang="ru-RU" sz="1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endParaRPr lang="ru-RU" sz="1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A53010"/>
              </a:buClr>
            </a:pPr>
            <a:endParaRPr lang="en-US" sz="1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6902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388461116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8300" y="3686176"/>
            <a:ext cx="3185575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3759" y="693480"/>
            <a:ext cx="5109266" cy="72121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ЛЕЛИЙНА ЛИТЕРАТУРА</a:t>
            </a:r>
            <a:endParaRPr lang="ru-RU" sz="2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3"/>
          <p:cNvSpPr>
            <a:spLocks noGrp="1"/>
          </p:cNvSpPr>
          <p:nvPr>
            <p:ph sz="half" idx="1"/>
          </p:nvPr>
        </p:nvSpPr>
        <p:spPr>
          <a:xfrm>
            <a:off x="1480973" y="1705633"/>
            <a:ext cx="10005849" cy="4496910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Парциальная программа «Мой край родной» З. В.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Масаевой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пособи, 2022;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-Аслаханов Саид -1али «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Берийн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каде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ловзарш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физически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упражненеш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»-книга, 2008;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НОХЧИЙН ФОЛЬКЛОР Грозный "Книга"1990  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https://orga.narod.ru/folklor/main.htm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Газета «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Халкъан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Парциальная программа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«Сан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къоман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хазна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Ж.М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Абдрахмановой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С.С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Джунаидова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Абдрахманова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Ж.М.,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Джунаидов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халкъан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турпалхой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Конспекты занятий для дошкольного образования);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Абдрахманова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Ж.М,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Джунаидов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С.С.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дицдан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йишйоцу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денош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дезаденош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Канта Ибрагимов — «Прошедшие войны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Программы воспитания;</a:t>
            </a:r>
          </a:p>
          <a:p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пособи «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Берийн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ирсе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аьзнаш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Стела1ад;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интернет-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ресурсаш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116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7388461116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2725" y="3271688"/>
            <a:ext cx="6086475" cy="3329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187162" y="691634"/>
            <a:ext cx="5474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ПРОЕКТАН ПЕРСПЕКТИВАШ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00249" y="1602859"/>
            <a:ext cx="894397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Ас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йина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проект кхид1а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йан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мегар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йолуш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йу,х1унда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аьлча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карарчу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ханна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Украинехь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леррина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д1ахьочу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операцин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декъашхойн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йукъахь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вайн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къоман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майра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к1ентий.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Шайн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дахар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кхоош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Даймахкана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г1уллакх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деш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вайн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тоьлла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к1ентий.Царна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йукъахь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шайгара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майралла,доьналла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гойтуш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д1акхелхина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турпала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к1ентий(Дала г1азот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къобал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дойла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церан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Вай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декхар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ду,тахана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Украинехь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леррина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д1ахьочу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операцин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декъашхойн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хьуьнарш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а,вайн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историн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т1екхуьучу т1аьхьенан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иэсехь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ч1аг1даран 1алашонца 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берашна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д1ахьеха.</a:t>
            </a:r>
          </a:p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Цкъа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 т1ом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гуш,тахана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санна,ирсе,маьрша,самукъане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дахар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лойла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вайна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Везачу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Аллах1а!</a:t>
            </a:r>
            <a:endParaRPr lang="ru-RU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7388461116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30131" y="4514850"/>
            <a:ext cx="2399944" cy="2124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545175" y="845622"/>
            <a:ext cx="23912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Республикан</a:t>
            </a:r>
            <a:r>
              <a:rPr lang="ru-RU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де»</a:t>
            </a:r>
            <a:endParaRPr lang="ru-RU" sz="1400" b="1" dirty="0">
              <a:solidFill>
                <a:srgbClr val="990000"/>
              </a:solidFill>
            </a:endParaRPr>
          </a:p>
        </p:txBody>
      </p:sp>
      <p:pic>
        <p:nvPicPr>
          <p:cNvPr id="6" name="Рисунок 5" descr="IMG_20250206_1549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358040"/>
            <a:ext cx="2735685" cy="3518759"/>
          </a:xfrm>
          <a:prstGeom prst="rect">
            <a:avLst/>
          </a:prstGeom>
          <a:ln w="38100" cap="sq">
            <a:solidFill>
              <a:srgbClr val="99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8801100" y="342999"/>
            <a:ext cx="2604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Ирс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халкъаца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вацарехь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» (05 октябрь)</a:t>
            </a:r>
            <a:endParaRPr lang="ru-RU" sz="1600" b="1" dirty="0">
              <a:solidFill>
                <a:srgbClr val="990000"/>
              </a:solidFill>
            </a:endParaRPr>
          </a:p>
        </p:txBody>
      </p:sp>
      <p:pic>
        <p:nvPicPr>
          <p:cNvPr id="16" name="Рисунок 15" descr="IMG_20250206_162437.jpg"/>
          <p:cNvPicPr>
            <a:picLocks noChangeAspect="1"/>
          </p:cNvPicPr>
          <p:nvPr/>
        </p:nvPicPr>
        <p:blipFill>
          <a:blip r:embed="rId4" cstate="print"/>
          <a:srcRect l="2860" t="2178" r="2608" b="2574"/>
          <a:stretch>
            <a:fillRect/>
          </a:stretch>
        </p:blipFill>
        <p:spPr>
          <a:xfrm>
            <a:off x="8972549" y="1076325"/>
            <a:ext cx="2600325" cy="3455128"/>
          </a:xfrm>
          <a:prstGeom prst="rect">
            <a:avLst/>
          </a:prstGeom>
          <a:ln w="19050">
            <a:solidFill>
              <a:srgbClr val="990000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4562475" y="702747"/>
            <a:ext cx="3333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къовсамаш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990000"/>
              </a:solidFill>
            </a:endParaRPr>
          </a:p>
        </p:txBody>
      </p:sp>
      <p:pic>
        <p:nvPicPr>
          <p:cNvPr id="19" name="Рисунок 18" descr="IMG_20250206_165918.jpg"/>
          <p:cNvPicPr>
            <a:picLocks noChangeAspect="1"/>
          </p:cNvPicPr>
          <p:nvPr/>
        </p:nvPicPr>
        <p:blipFill>
          <a:blip r:embed="rId5" cstate="print"/>
          <a:srcRect l="2979" t="2294" r="2350" b="2752"/>
          <a:stretch>
            <a:fillRect/>
          </a:stretch>
        </p:blipFill>
        <p:spPr>
          <a:xfrm>
            <a:off x="4772025" y="1524000"/>
            <a:ext cx="2981325" cy="3943350"/>
          </a:xfrm>
          <a:prstGeom prst="rect">
            <a:avLst/>
          </a:prstGeom>
          <a:ln w="12700">
            <a:solidFill>
              <a:srgbClr val="990000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7388461116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30131" y="4514850"/>
            <a:ext cx="2399944" cy="2124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62200" y="516622"/>
            <a:ext cx="7343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Турпалхойх</a:t>
            </a: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лаьцна</a:t>
            </a: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занятеш</a:t>
            </a: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rgbClr val="990000"/>
              </a:solidFill>
            </a:endParaRPr>
          </a:p>
        </p:txBody>
      </p:sp>
      <p:pic>
        <p:nvPicPr>
          <p:cNvPr id="4" name="Рисунок 3" descr="IMG-20250206-WA01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8949" y="3952800"/>
            <a:ext cx="3183467" cy="17907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accent1"/>
            </a:solidFill>
            <a:prstDash val="lgDashDot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-20250206-WA02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29675" y="1219200"/>
            <a:ext cx="2609850" cy="2638798"/>
          </a:xfrm>
          <a:prstGeom prst="rect">
            <a:avLst/>
          </a:prstGeom>
          <a:ln>
            <a:solidFill>
              <a:srgbClr val="990000"/>
            </a:solidFill>
          </a:ln>
        </p:spPr>
      </p:pic>
      <p:pic>
        <p:nvPicPr>
          <p:cNvPr id="6" name="Рисунок 5" descr="IMG-20250205-WA00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54574" y="3619500"/>
            <a:ext cx="2122526" cy="1591895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990000"/>
            </a:solidFill>
            <a:prstDash val="lgDashDotDot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-20250206-WA021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175" y="3943349"/>
            <a:ext cx="3838575" cy="2628821"/>
          </a:xfrm>
          <a:prstGeom prst="rect">
            <a:avLst/>
          </a:prstGeom>
          <a:ln>
            <a:solidFill>
              <a:srgbClr val="990000"/>
            </a:solidFill>
          </a:ln>
        </p:spPr>
      </p:pic>
      <p:pic>
        <p:nvPicPr>
          <p:cNvPr id="9" name="Рисунок 8" descr="IMG-20250205-WA004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12475" y="1559700"/>
            <a:ext cx="2644800" cy="198360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prstDash val="lgDashDotDot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-20250206-WA0151.jpg"/>
          <p:cNvPicPr>
            <a:picLocks noChangeAspect="1"/>
          </p:cNvPicPr>
          <p:nvPr/>
        </p:nvPicPr>
        <p:blipFill>
          <a:blip r:embed="rId8" cstate="print"/>
          <a:srcRect b="15162"/>
          <a:stretch>
            <a:fillRect/>
          </a:stretch>
        </p:blipFill>
        <p:spPr>
          <a:xfrm>
            <a:off x="1097879" y="1268704"/>
            <a:ext cx="3769395" cy="2398421"/>
          </a:xfrm>
          <a:prstGeom prst="rect">
            <a:avLst/>
          </a:prstGeom>
          <a:ln>
            <a:solidFill>
              <a:srgbClr val="990000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7388461116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06425" y="4038600"/>
            <a:ext cx="3185575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626078" y="359847"/>
            <a:ext cx="8051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Берашца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Турпалхойх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лаьцна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альбомаш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йар,стендаш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гайтар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b="1" dirty="0">
              <a:solidFill>
                <a:srgbClr val="990000"/>
              </a:solidFill>
            </a:endParaRPr>
          </a:p>
        </p:txBody>
      </p:sp>
      <p:pic>
        <p:nvPicPr>
          <p:cNvPr id="5" name="Рисунок 4" descr="IMG_20250123_104221.jpg"/>
          <p:cNvPicPr>
            <a:picLocks noChangeAspect="1"/>
          </p:cNvPicPr>
          <p:nvPr/>
        </p:nvPicPr>
        <p:blipFill>
          <a:blip r:embed="rId3" cstate="print"/>
          <a:srcRect l="3299" t="1699" r="2266" b="2918"/>
          <a:stretch>
            <a:fillRect/>
          </a:stretch>
        </p:blipFill>
        <p:spPr>
          <a:xfrm>
            <a:off x="1504950" y="1214499"/>
            <a:ext cx="3019425" cy="4167126"/>
          </a:xfrm>
          <a:prstGeom prst="rect">
            <a:avLst/>
          </a:prstGeom>
          <a:ln w="28575">
            <a:solidFill>
              <a:srgbClr val="990000"/>
            </a:solidFill>
          </a:ln>
        </p:spPr>
      </p:pic>
      <p:pic>
        <p:nvPicPr>
          <p:cNvPr id="6" name="Рисунок 5" descr="IMG_33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31555" y="800100"/>
            <a:ext cx="2750344" cy="2886076"/>
          </a:xfrm>
          <a:prstGeom prst="rect">
            <a:avLst/>
          </a:prstGeom>
          <a:ln w="28575">
            <a:solidFill>
              <a:srgbClr val="990000"/>
            </a:solidFill>
          </a:ln>
        </p:spPr>
      </p:pic>
      <p:pic>
        <p:nvPicPr>
          <p:cNvPr id="7" name="Рисунок 6" descr="IMG-20250206-WA0162.jpg"/>
          <p:cNvPicPr>
            <a:picLocks noChangeAspect="1"/>
          </p:cNvPicPr>
          <p:nvPr/>
        </p:nvPicPr>
        <p:blipFill>
          <a:blip r:embed="rId5" cstate="print"/>
          <a:srcRect r="21667"/>
          <a:stretch>
            <a:fillRect/>
          </a:stretch>
        </p:blipFill>
        <p:spPr>
          <a:xfrm>
            <a:off x="8458200" y="704850"/>
            <a:ext cx="3398050" cy="3555142"/>
          </a:xfrm>
          <a:prstGeom prst="rect">
            <a:avLst/>
          </a:prstGeom>
          <a:ln w="19050">
            <a:solidFill>
              <a:srgbClr val="990000"/>
            </a:solidFill>
          </a:ln>
        </p:spPr>
      </p:pic>
      <p:pic>
        <p:nvPicPr>
          <p:cNvPr id="8" name="Рисунок 7" descr="IMG-20250206-WA0166.jpg"/>
          <p:cNvPicPr>
            <a:picLocks noChangeAspect="1"/>
          </p:cNvPicPr>
          <p:nvPr/>
        </p:nvPicPr>
        <p:blipFill>
          <a:blip r:embed="rId6" cstate="print"/>
          <a:srcRect t="18333" b="23195"/>
          <a:stretch>
            <a:fillRect/>
          </a:stretch>
        </p:blipFill>
        <p:spPr>
          <a:xfrm>
            <a:off x="4987370" y="3799446"/>
            <a:ext cx="3175556" cy="2810904"/>
          </a:xfrm>
          <a:prstGeom prst="rect">
            <a:avLst/>
          </a:prstGeom>
          <a:ln w="28575">
            <a:solidFill>
              <a:srgbClr val="99000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416" y="571501"/>
            <a:ext cx="6832127" cy="84741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1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ПРОЕКТАН БОЦЦА ЧУЛАЦАМ</a:t>
            </a:r>
            <a:r>
              <a:rPr lang="ru-RU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1550" y="1224951"/>
            <a:ext cx="6529630" cy="3613750"/>
          </a:xfrm>
        </p:spPr>
        <p:txBody>
          <a:bodyPr>
            <a:normAutofit fontScale="925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Йовр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йоцу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цӀе»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лерина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Сийлахь-боккхачу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Даймехкан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тӀеман хиламийн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контекстехь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школал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хьалхьара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дешаран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учрежденехь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берашна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патриотически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кхетош-кхиор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Ӏаморна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кхочушдарна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Проекто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хьахош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уггаре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коьрта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синхьовзам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Нохчийчохь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таханлерачу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дийнахь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болу: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истори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мотт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а,  культура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а,йиц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а,патриотизм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кхиор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Даймахкахь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уггаре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коьртаниг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маршо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йуй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хаийтар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Проектан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Ӏалашо йу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берашкахь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историйн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дозаллийн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синхаам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кхиор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шайн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дайша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гайтинчу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хьуьнарех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ларам бар а,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халкъо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толам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баккхарехь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лаьцначу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дакъанан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маьӀна довзар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а.Проекто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гӀо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берашна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шайн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мехкан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историйн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синхаам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кхио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а,къаьмнашна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йукъара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барт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чӀагӀбан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а, граждански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башхаллин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бух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кхоллан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а.Проект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кхочуш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йаро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таро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халкъо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Сийлахь-боккхачу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Даймехкан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тӀамехь гайтинчу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турпалаллийн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лардан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тӀейогӀучу тӀаьхьенашка дӀакхачо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Проектан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чулацам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т1ехь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гойтуш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белхаш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берашца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кхетош-кхиорхошца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дай-наношца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кхочушдеш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долу,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патриотически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дог-ойла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кхиоран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1алашо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йолуш.Проект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лерина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кхетош-кхиорхошна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лакхарчу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тобанера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берашна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25012316592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9726" y="1143001"/>
            <a:ext cx="3030594" cy="4648200"/>
          </a:xfrm>
          <a:prstGeom prst="rect">
            <a:avLst/>
          </a:prstGeom>
        </p:spPr>
      </p:pic>
      <p:pic>
        <p:nvPicPr>
          <p:cNvPr id="7" name="Рисунок 6" descr="17388461116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72625" y="4437239"/>
            <a:ext cx="2619375" cy="2318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75914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388461116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06425" y="4038600"/>
            <a:ext cx="3185575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07698" y="748784"/>
            <a:ext cx="3919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Бераш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ненан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маттахь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ru-RU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Даймахках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лаьцна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байташ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йуьйца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990000"/>
              </a:solidFill>
            </a:endParaRPr>
          </a:p>
        </p:txBody>
      </p:sp>
      <p:pic>
        <p:nvPicPr>
          <p:cNvPr id="4" name="Рисунок 3" descr="IMG_20250206_171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4473" y="1609725"/>
            <a:ext cx="2984421" cy="2880000"/>
          </a:xfrm>
          <a:prstGeom prst="rect">
            <a:avLst/>
          </a:prstGeom>
          <a:ln w="28575">
            <a:solidFill>
              <a:srgbClr val="99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581650" y="11246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Берашца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г1иллакхаш,ламасташ </a:t>
            </a:r>
            <a:r>
              <a:rPr lang="ru-RU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гойтуш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къамел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990000"/>
              </a:solidFill>
            </a:endParaRPr>
          </a:p>
        </p:txBody>
      </p:sp>
      <p:pic>
        <p:nvPicPr>
          <p:cNvPr id="6" name="Рисунок 5" descr="IMG_20250206_1713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34274" y="2076449"/>
            <a:ext cx="3857625" cy="1914525"/>
          </a:xfrm>
          <a:prstGeom prst="rect">
            <a:avLst/>
          </a:prstGeom>
          <a:ln w="19050">
            <a:solidFill>
              <a:srgbClr val="990000"/>
            </a:solidFill>
          </a:ln>
        </p:spPr>
      </p:pic>
      <p:pic>
        <p:nvPicPr>
          <p:cNvPr id="7" name="Рисунок 6" descr="IMG_20250206_1716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22107" y="4191000"/>
            <a:ext cx="2770546" cy="2160000"/>
          </a:xfrm>
          <a:prstGeom prst="rect">
            <a:avLst/>
          </a:prstGeom>
          <a:ln>
            <a:solidFill>
              <a:srgbClr val="99000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388461116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35329" y="4928147"/>
            <a:ext cx="2180496" cy="1929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379874" y="434459"/>
            <a:ext cx="4199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ПРОЕКТАН МЕХАЛЛА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57325" y="1181100"/>
            <a:ext cx="9686925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/>
                <a:ea typeface="Times New Roman"/>
              </a:rPr>
              <a:t> 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«</a:t>
            </a:r>
            <a:r>
              <a:rPr lang="ru-RU" sz="1600" b="1" i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Орам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боцуш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дитт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а </a:t>
            </a:r>
            <a:r>
              <a:rPr lang="ru-RU" sz="1600" b="1" i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дац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, бух </a:t>
            </a:r>
            <a:r>
              <a:rPr lang="ru-RU" sz="1600" b="1" i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боцуш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цӀа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а </a:t>
            </a:r>
            <a:r>
              <a:rPr lang="ru-RU" sz="1600" b="1" i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дац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»</a:t>
            </a:r>
          </a:p>
          <a:p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    </a:t>
            </a:r>
          </a:p>
          <a:p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  </a:t>
            </a:r>
            <a:r>
              <a:rPr lang="ru-RU" sz="1400" dirty="0" err="1" smtClean="0">
                <a:latin typeface="Times New Roman"/>
                <a:ea typeface="Times New Roman"/>
              </a:rPr>
              <a:t>Таханлерачу</a:t>
            </a: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latin typeface="Times New Roman"/>
                <a:ea typeface="Times New Roman"/>
              </a:rPr>
              <a:t>дийнахь</a:t>
            </a: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latin typeface="Times New Roman"/>
                <a:ea typeface="Times New Roman"/>
              </a:rPr>
              <a:t>Нохчийн</a:t>
            </a: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latin typeface="Times New Roman"/>
                <a:ea typeface="Times New Roman"/>
              </a:rPr>
              <a:t>къоман</a:t>
            </a: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latin typeface="Times New Roman"/>
                <a:ea typeface="Times New Roman"/>
              </a:rPr>
              <a:t>дахарехь</a:t>
            </a: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latin typeface="Times New Roman"/>
                <a:ea typeface="Times New Roman"/>
              </a:rPr>
              <a:t>уггаре</a:t>
            </a: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latin typeface="Times New Roman"/>
                <a:ea typeface="Times New Roman"/>
              </a:rPr>
              <a:t>коьртаниг</a:t>
            </a: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latin typeface="Times New Roman"/>
                <a:ea typeface="Times New Roman"/>
              </a:rPr>
              <a:t>ду</a:t>
            </a: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latin typeface="Times New Roman"/>
                <a:ea typeface="Times New Roman"/>
              </a:rPr>
              <a:t>шайн</a:t>
            </a: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latin typeface="Times New Roman"/>
                <a:ea typeface="Times New Roman"/>
              </a:rPr>
              <a:t>къоман</a:t>
            </a: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latin typeface="Times New Roman"/>
                <a:ea typeface="Times New Roman"/>
              </a:rPr>
              <a:t>истори</a:t>
            </a: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latin typeface="Times New Roman"/>
                <a:ea typeface="Times New Roman"/>
              </a:rPr>
              <a:t>йиц</a:t>
            </a: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latin typeface="Times New Roman"/>
                <a:ea typeface="Times New Roman"/>
              </a:rPr>
              <a:t>ца</a:t>
            </a: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latin typeface="Times New Roman"/>
                <a:ea typeface="Times New Roman"/>
              </a:rPr>
              <a:t>йар</a:t>
            </a: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latin typeface="Times New Roman"/>
                <a:ea typeface="Times New Roman"/>
              </a:rPr>
              <a:t>ду</a:t>
            </a:r>
            <a:r>
              <a:rPr lang="ru-RU" sz="1400" dirty="0" smtClean="0">
                <a:latin typeface="Times New Roman"/>
                <a:ea typeface="Times New Roman"/>
              </a:rPr>
              <a:t>.</a:t>
            </a:r>
          </a:p>
          <a:p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    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Проектан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мехалла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шеко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йоцуш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йу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: 2024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шо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Вайн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куьйгахочо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Кадыров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Рамзана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-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Нохчийн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халкъан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историн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, исторически х1олламийн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архитектурийн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,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культурин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т1аьхьалонийн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шо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билгалдаьккхина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дара.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Иштта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, 1941 -45-чу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шерийн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Сийлахь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–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боккхачу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Даймехкан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т1амехь Толам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баьккхина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80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шо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кхачар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а,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тахана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Украинехь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леррина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д1ахьочу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операцин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декъашхойн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хьуьнарш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а,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вайн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историн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, т1екхуьучу т1аьхьенан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иэсехь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ч1аг1даран 1алашонца 2025-г1а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шо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–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Даймохк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ларбархочун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шо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,  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аьлла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д1акхайкхийна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Россин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Президента В.В. Путина.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Заманан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йохалла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шир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а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белла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биц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бан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йиш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йоцуш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дуккха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хиламаш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бу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вайн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халкъан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исторехь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. Х1ора ч1къорана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бовза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хьакъ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бу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оцу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хиламийн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коьрта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турпалхой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,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шайн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Даймохк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ларбарехь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дайша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латтийна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луьра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къийсам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,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иштта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довза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хьакъ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ду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церан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хьуьнарш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а.</a:t>
            </a:r>
          </a:p>
          <a:p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Нохчийн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Республикин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хьалхарчу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Президента,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Россин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Турпалхочо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Кадыров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Ахьмад-Хьаьжас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(Дала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гӀазот къобалдойла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цуьнан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),х1инца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цуьнан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к1анта ,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вайн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Куьйгалхочо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 Кадыров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Рамзанс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боккха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тидам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тӀебохуьйту Сийлахь-боккхачу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тӀеман ветеранашна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,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церан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исторехь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хилла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хьуьнарш,цара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баьккхийна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толам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нохчийн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халкъан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иэсехь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а,исторехь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а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цуьнан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лар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цкъа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йовр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йоци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билгаш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доккхуш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.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Тахана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вай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къаьсттина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дог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лозуш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дагалоьцу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вайн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махкана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маьрша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дахаран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бахьана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хилла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дӀахӀиттинарш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.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ШолгӀа тӀом кхиамца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дӀабахьарехь доккха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дакъа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лаьцца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нохчийн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къоман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турпалхоша.Исторехь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церан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цӀераш дашочу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элпашца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йазйина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йу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.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Цундела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вайн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декхар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ду,вайн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дайша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ц1ийца,майраллица,Даймахке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болчу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безамца,шайн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са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ца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кхоош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баьккхина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машар,парг1ато а, т1екхуьучу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кегирхошка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ларбайтар,цуьнан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сий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дайтар.Беран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амал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кхиорехь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доккха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дакъа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лоцу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Даймахко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а,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Даймохк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безаро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а.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Шен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историйн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а,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баккхийчу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нехан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амалийн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а,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ламастийн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а ларам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боцуш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,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хьакъболу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кегирхой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кхио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йиш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яц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. И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амалш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бераллехь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дуьйна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кхио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еза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.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Патриотизман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а,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къоман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зияртийн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а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лекхачу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синхаамийн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буха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тӀехь бен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чӀагӀ ца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ло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Даймахке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болу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безам.Вайн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махкахь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тахана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граждански-патриотически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кхетош-кхиоран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г1уллакхехь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хьалхара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меттиг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лоцуш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йолудера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, патриотизм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кхоллаялар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,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къаьсттина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,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мехала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хета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суна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сайн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проектехь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. </a:t>
            </a:r>
            <a:endParaRPr lang="ru-RU" sz="1400" dirty="0" smtClean="0">
              <a:latin typeface="Times New Roman"/>
              <a:ea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7388461116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87679" y="4804322"/>
            <a:ext cx="2180496" cy="1929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285875" y="657226"/>
            <a:ext cx="106203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  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Иштта,сайн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декхар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лору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ас,вайн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берийн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бешара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берашна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шайн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йуьртара-Хошкалдера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Сийлахьчу-Боккхачу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т1амехь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жигара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дакъа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лаьцна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турпалхой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бовзийтар.Хала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ду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кхане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дӀахӀотто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,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историн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орамаш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девзаш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а,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хьалха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дӀадаханчу тӀаьхьенийн зеделлачунна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тӀе  тевжаш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а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доцуш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.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Даймохк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беза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а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ца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безаш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,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вайн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дайша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,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дедайша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иза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муха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безаш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,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ларбеш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хилла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ца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хууш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, патриот хила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йиш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йац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.</a:t>
            </a:r>
            <a:endParaRPr lang="ru-RU" sz="1400" dirty="0" smtClean="0">
              <a:latin typeface="Times New Roman"/>
              <a:ea typeface="Times New Roman"/>
            </a:endParaRPr>
          </a:p>
          <a:p>
            <a:pPr>
              <a:buNone/>
            </a:pP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          «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Йоврйоцу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цӀе» 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проект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хӀоттийна 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«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Нохчийн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Республикин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къона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тӀаьхье син-оьздангаллин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кхетош-кхиоран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а,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кхиоран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цхьааллин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концепци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»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кхочушйаран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1алашонца.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Цо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чулоцу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берийн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патриотически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синхаамаш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а,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аматаш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а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кхиор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,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уьш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тӀаьхьо беран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низаман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леларан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бух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хиларца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.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Патриотически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кхетош-кхиор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кхоллар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дӀадахьа деза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шайн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къоман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къеггина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масал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долчу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нехан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дахаран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кепийн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буха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тӀехь.</a:t>
            </a:r>
            <a:endParaRPr lang="ru-RU" sz="1400" dirty="0" smtClean="0">
              <a:solidFill>
                <a:srgbClr val="2C2D2E"/>
              </a:solidFill>
              <a:latin typeface="Times New Roman"/>
              <a:ea typeface="Times New Roman"/>
            </a:endParaRPr>
          </a:p>
          <a:p>
            <a:pPr>
              <a:buNone/>
            </a:pPr>
            <a:r>
              <a:rPr lang="ru-RU" sz="1400" dirty="0" smtClean="0">
                <a:solidFill>
                  <a:srgbClr val="2C2D2E"/>
                </a:solidFill>
                <a:latin typeface="Times New Roman"/>
                <a:cs typeface="Times New Roman" pitchFamily="18" charset="0"/>
              </a:rPr>
              <a:t>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Со, «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Йовр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йоцу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цӀе» проектан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автор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хиларе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терра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,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тешна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йу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,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иза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кхочушъеш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,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берашкахь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лаккхарчу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граждански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патриотически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синхаамаш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довзуьйтуш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хилар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: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Даймахке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болу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безам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,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шайн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халкъах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,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шайн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историх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дозалла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даран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,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ламасташ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,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культурин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кхиамаш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,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къоман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дозалла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а,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шен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жимачу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даймахке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болу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безам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а,шайн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Даймахках,халкъах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 </a:t>
            </a:r>
            <a:r>
              <a:rPr lang="ru-RU" sz="1400" dirty="0" err="1" smtClean="0">
                <a:solidFill>
                  <a:srgbClr val="2C2D2E"/>
                </a:solidFill>
                <a:latin typeface="Times New Roman"/>
                <a:ea typeface="Times New Roman"/>
              </a:rPr>
              <a:t>доглазар</a:t>
            </a:r>
            <a:r>
              <a:rPr lang="ru-RU" sz="1400" dirty="0" smtClean="0">
                <a:solidFill>
                  <a:srgbClr val="2C2D2E"/>
                </a:solidFill>
                <a:latin typeface="Times New Roman"/>
                <a:ea typeface="Times New Roman"/>
              </a:rPr>
              <a:t> а.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</p:txBody>
      </p:sp>
      <p:pic>
        <p:nvPicPr>
          <p:cNvPr id="3" name="Рисунок 2" descr="IMG_20250124_1705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5901" y="3333750"/>
            <a:ext cx="3518452" cy="224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_20250124_1707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3658" y="3263680"/>
            <a:ext cx="3722771" cy="2437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7388461116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58159" y="1994447"/>
            <a:ext cx="2933841" cy="2596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809875" y="344490"/>
            <a:ext cx="7038975" cy="53256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ПРОЕКТАН </a:t>
            </a:r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АЛАШО, Т</a:t>
            </a:r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ЕДАХКАРШ</a:t>
            </a:r>
            <a:endParaRPr lang="ru-RU" sz="2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57948" y="1280550"/>
            <a:ext cx="879900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алашонаш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buClr>
                <a:srgbClr val="A53010"/>
              </a:buClr>
              <a:buFont typeface="Wingdings 3" charset="2"/>
              <a:buChar char="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Школазхойн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синоьздангалла.патриотически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дог-ойла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кхиор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 marL="342900" indent="-342900" algn="just" defTabSz="457200">
              <a:buClr>
                <a:srgbClr val="A53010"/>
              </a:buClr>
              <a:buFont typeface="Wingdings 3" charset="2"/>
              <a:buChar char="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Сийлахь-Боккхачу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Даймехкан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т1амах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хаам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 defTabSz="457200">
              <a:buClr>
                <a:srgbClr val="A53010"/>
              </a:buClr>
              <a:buFont typeface="Wingdings 3" charset="2"/>
              <a:buChar char="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къоман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турпалхой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бовзийтар,шайн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къоман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исторех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дозалла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дар;</a:t>
            </a:r>
          </a:p>
          <a:p>
            <a:pPr marL="342900" indent="-342900" algn="just" defTabSz="457200">
              <a:buClr>
                <a:srgbClr val="A53010"/>
              </a:buClr>
              <a:buFont typeface="Wingdings 3" charset="2"/>
              <a:buChar char="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Шайн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Даймахке,халкъе,ламасташка,1адаташка,культуре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безам,марзо,лерам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кхиор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 defTabSz="457200">
              <a:buClr>
                <a:srgbClr val="A53010"/>
              </a:buClr>
              <a:buFont typeface="Wingdings 3" charset="2"/>
              <a:buChar char="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мехкан,йуьртан,къоман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лардан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1амор</a:t>
            </a:r>
          </a:p>
          <a:p>
            <a:pPr marL="342900" indent="-342900" algn="just" defTabSz="457200">
              <a:buClr>
                <a:srgbClr val="A53010"/>
              </a:buClr>
              <a:buFont typeface="Wingdings 3" charset="2"/>
              <a:buChar char="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Даймахках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дозалла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дан 1амор;</a:t>
            </a:r>
          </a:p>
          <a:p>
            <a:pPr marL="342900" indent="-342900" algn="just" defTabSz="457200">
              <a:buClr>
                <a:srgbClr val="A53010"/>
              </a:buClr>
              <a:buFont typeface="Wingdings 3" charset="2"/>
              <a:buChar char="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халкъан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дицлур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терахьаш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довзийтар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 defTabSz="457200">
              <a:buClr>
                <a:srgbClr val="A53010"/>
              </a:buClr>
              <a:buFont typeface="Wingdings 3" charset="2"/>
              <a:buChar char="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Берийн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довзаркхиор,дозуш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долу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къамел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кхиор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523" y="3676650"/>
            <a:ext cx="915252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>
              <a:buClr>
                <a:srgbClr val="A53010"/>
              </a:buClr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Т1едахкарш:</a:t>
            </a:r>
          </a:p>
          <a:p>
            <a:pPr marL="342900" indent="-342900" algn="just" defTabSz="457200">
              <a:buClr>
                <a:srgbClr val="A53010"/>
              </a:buClr>
              <a:buFont typeface="Wingdings 3" charset="2"/>
              <a:buChar char="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Берашна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махкахь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хилла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исторически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хиламаш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бовзийтар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маххадор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 defTabSz="457200">
              <a:buClr>
                <a:srgbClr val="A53010"/>
              </a:buClr>
              <a:buFont typeface="Wingdings 3" charset="2"/>
              <a:buChar char="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къомана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хилла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йицлурйоцу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хилла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хилар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д1ахаитар;</a:t>
            </a:r>
          </a:p>
          <a:p>
            <a:pPr marL="342900" indent="-342900" algn="just" defTabSz="457200">
              <a:buClr>
                <a:srgbClr val="A53010"/>
              </a:buClr>
              <a:buFont typeface="Wingdings 3" charset="2"/>
              <a:buChar char="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Берашкахь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къоман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турпалхошка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ларам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кхиор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 defTabSz="457200">
              <a:buClr>
                <a:srgbClr val="A53010"/>
              </a:buClr>
              <a:buFont typeface="Wingdings 3" charset="2"/>
              <a:buChar char="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Патриотизмаца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боьзна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болу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синхаамаш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а,шен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Даймахке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безам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совбаккхар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 defTabSz="457200">
              <a:buClr>
                <a:srgbClr val="A53010"/>
              </a:buClr>
              <a:buFont typeface="Wingdings 3" charset="2"/>
              <a:buChar char="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нийса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а, хаза 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бийца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1амор</a:t>
            </a:r>
          </a:p>
          <a:p>
            <a:pPr marL="342900" indent="-342900" algn="just" defTabSz="457200">
              <a:buClr>
                <a:srgbClr val="A53010"/>
              </a:buClr>
              <a:buFont typeface="Wingdings 3" charset="2"/>
              <a:buChar char="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Мехкан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х1остах а,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байракхах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 долу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хаарш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довзийтар,шатлакхан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илли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берашна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1амор;</a:t>
            </a:r>
          </a:p>
          <a:p>
            <a:pPr marL="342900" indent="-342900" algn="just" defTabSz="457200">
              <a:buClr>
                <a:srgbClr val="A53010"/>
              </a:buClr>
              <a:buFont typeface="Wingdings 3" charset="2"/>
              <a:buChar char="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Берашна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довзийтар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Хошкалда-йуьртарчу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бахархоша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Сийлахь-Боккхачу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т1амехь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дакъа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лацар;царна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лерина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йуьртахь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х1оттийна х1оллам д1айовзийтар,церан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дозалла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дан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дезар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 defTabSz="457200">
              <a:buClr>
                <a:srgbClr val="A53010"/>
              </a:buClr>
              <a:buFont typeface="Wingdings 3" charset="2"/>
              <a:buChar char="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buClr>
                <a:srgbClr val="A53010"/>
              </a:buClr>
              <a:buFont typeface="Wingdings 3" charset="2"/>
              <a:buChar char="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buClr>
                <a:srgbClr val="A53010"/>
              </a:buClr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buClr>
                <a:srgbClr val="A53010"/>
              </a:buClr>
              <a:buFont typeface="Wingdings 3" charset="2"/>
              <a:buChar char="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882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7388461116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76542" y="1956347"/>
            <a:ext cx="2815458" cy="2491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7075" y="313285"/>
            <a:ext cx="6391275" cy="63196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ПРОЕКТАН КОЬРТА ЧУЛАЦАМ</a:t>
            </a:r>
            <a:endParaRPr lang="ru-RU" sz="2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4137" y="1217338"/>
            <a:ext cx="4416260" cy="150995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900" b="1" dirty="0" err="1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Проектан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тайпа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 </a:t>
            </a:r>
          </a:p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Познавательни-таллам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бар ; </a:t>
            </a:r>
          </a:p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Кхоллараллин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;</a:t>
            </a:r>
          </a:p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Информацин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болх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бар;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Йехачу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хенан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47826" y="3733800"/>
            <a:ext cx="3933824" cy="24288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19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кхочушйаран</a:t>
            </a: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дакъош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19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1-дакъа-кечамаллин; </a:t>
            </a: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2-дакъа-коьртаниг;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3-дакъа-чакхенан.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678947" y="3790513"/>
            <a:ext cx="4416260" cy="1509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16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664742" y="5016131"/>
            <a:ext cx="4416260" cy="1509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682154" y="1196607"/>
            <a:ext cx="4325816" cy="14464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Проектан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декъашхой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Йоккхачу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тобанийн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бераш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Кхетош-кхиорхой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Берийн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дай-наной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6207542" y="3771765"/>
            <a:ext cx="3784183" cy="2200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Дешаран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декъийн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интеграци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Хаарш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кхиор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Къамел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кхиор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 –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коммуникативни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кхиор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Исбаьхьаллин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эстетически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кхиор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Физически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кхиор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>
              <a:solidFill>
                <a:srgbClr val="002060"/>
              </a:solidFill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190624" y="4806105"/>
            <a:ext cx="10258425" cy="1672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162049" y="4806105"/>
            <a:ext cx="10258425" cy="1672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9758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388461116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14148" y="1737272"/>
            <a:ext cx="2654027" cy="2348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105150" y="577334"/>
            <a:ext cx="569595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ПРОЕКТАН  РЕСУРСАШ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95425" y="1005116"/>
            <a:ext cx="10096500" cy="5852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endParaRPr lang="en-US" sz="1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Хенан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проект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кхочушйаран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хенаш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</a:t>
            </a:r>
            <a:r>
              <a:rPr lang="ru-RU" sz="1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02.09.2024шо-31.05.2025шо);</a:t>
            </a:r>
            <a:endParaRPr lang="ru-RU" sz="1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Хааман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интернет,  г1о-1амат, стела1ад, книга, газет,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суьртийн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альбом;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Хьекъалан:бераш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тобанашка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декъар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церан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синлаттаме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хьаьжжина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Адамаллин:кхетош-кхиорхой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лакхарчу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тобанера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бераш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берийн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дай-наной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Вовшахтохаран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куьйгалхо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хьалхара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кхетош-кхиорхо.лакхарчу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тобанан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кхетош-кхиорхой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Материально-технически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мукъаман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зал,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кехаташ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мукъаман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г1ирсаш,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байракхаш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</a:p>
          <a:p>
            <a:pPr marL="342900" lvl="0" indent="-342900" algn="ctr" defTabSz="457200">
              <a:spcBef>
                <a:spcPts val="1000"/>
              </a:spcBef>
              <a:buClr>
                <a:srgbClr val="A53010"/>
              </a:buClr>
            </a:pPr>
            <a:endParaRPr lang="ru-RU" sz="16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ctr" defTabSz="457200">
              <a:spcBef>
                <a:spcPts val="1000"/>
              </a:spcBef>
              <a:buClr>
                <a:srgbClr val="A53010"/>
              </a:buClr>
            </a:pP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1алашонан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аудитори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1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2962275" indent="85725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Декъашхой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харжаран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принцип: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проектан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чулацам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берийн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хенашца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бог1уш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бу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</a:p>
          <a:p>
            <a:pPr marL="2962275" indent="85725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Лакхарчу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тобанера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кхетош-кхиорхой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</a:p>
          <a:p>
            <a:pPr marL="3048000" indent="-85725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Проектан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1алашонан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тоба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лакхара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;</a:t>
            </a:r>
          </a:p>
          <a:p>
            <a:pPr marL="3048000" lvl="0" indent="-85725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Проектан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декъашхойн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терахь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116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бер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</a:p>
          <a:p>
            <a:pPr marL="3048000" lvl="0" indent="-85725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Берийн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хенаш:5-6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шо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endParaRPr lang="ru-RU" sz="1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</a:pPr>
            <a:endParaRPr lang="ru-RU" sz="1100" dirty="0" smtClean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388461116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19398" y="5200650"/>
            <a:ext cx="1872601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105025" y="581026"/>
            <a:ext cx="930592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</a:pPr>
            <a:endParaRPr lang="ru-RU" sz="15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81024" y="795868"/>
          <a:ext cx="11191875" cy="5785907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752476"/>
                <a:gridCol w="3590925"/>
                <a:gridCol w="3981450"/>
                <a:gridCol w="1139944"/>
                <a:gridCol w="1727080"/>
              </a:tblGrid>
              <a:tr h="578908">
                <a:tc grid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</a:t>
                      </a:r>
                      <a:r>
                        <a:rPr lang="ru-RU" sz="2800" b="1" kern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кхочушйаран</a:t>
                      </a:r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план-график,1алашонаш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8908"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Дакъа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Чулацам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алашо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Терахь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Жоьпалхой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032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дакъа-кечамаллин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1.Коьчал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билгалйаккхар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2.Коьчалца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болх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баран план х1оттор; 3.Ловзарш,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байташ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кицанаш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эшарш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л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итература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харжар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4.Презентаци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роликаш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кеч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йар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Стендаш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кечйар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Йоккхачу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ероприятин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сценари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х1оттор.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Даймахке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безам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кхиор,патриотически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дог-ойла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ч1аг1йар.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02.09.2024шо-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30.09.2024шо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Ибрагимова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Хеди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Р.</a:t>
                      </a:r>
                    </a:p>
                    <a:p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Арсамбиева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Тамуса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Я.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0515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дакъа-коьртаниг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60000">
                        <a:buFontTx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1.«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Нохчийн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Республикан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де»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60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60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60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60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60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2.ООД «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Турпалхо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Дадин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Айбика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342900" marR="0" indent="-360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60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60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60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60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3.ООД «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Ирс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халкъаца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вацарехь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ду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Кадыров Р.А.</a:t>
                      </a:r>
                    </a:p>
                    <a:p>
                      <a:pPr marL="342900" marR="0" indent="-360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60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60000">
                        <a:buFontTx/>
                        <a:buNone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60000">
                        <a:buFontTx/>
                        <a:buNone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60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Шен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Даймахке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болу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безам,дозалла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кхиор,нохчийн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къоман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ламасташка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болу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лерам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совбаккхар.Берашна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 сентябрь «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Нохчийн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Республикан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де»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хилар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билгалдаккхар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Нохчийн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зудчун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лерина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де»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терахь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довзийтар.Дадин-Юьртарчу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мехкарийн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турпаллех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хаамаш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бар,Дадин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Айбика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йовзийтар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Берашна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октябрехь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долу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даздарш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довзийтар.Вайн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куьйгалхочо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,Кадыров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Рамзана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де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къаьсттина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нохчийчохь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кегирхошна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тидам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беш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лерина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хилар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довзитар.Патриотизмаца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боьзна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болу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синхаамаш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а,шайн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Даймахке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болу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безам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совбаккхар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07.09.2024шо</a:t>
                      </a: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20.09.2024шо</a:t>
                      </a: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08.10.2024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шо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Абдулмежидова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З.З.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Мусхаджиева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Л.М.</a:t>
                      </a: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Махмаева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М.А.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7388461116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34625" y="5340578"/>
            <a:ext cx="1714500" cy="1517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5800" y="371475"/>
          <a:ext cx="10991850" cy="5953887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762000"/>
                <a:gridCol w="3406663"/>
                <a:gridCol w="3852418"/>
                <a:gridCol w="1274555"/>
                <a:gridCol w="1696214"/>
              </a:tblGrid>
              <a:tr h="485775"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Дакъа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Чулацам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алашо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Терахь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Жоьпалхой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137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дакъа-коьртаниг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4.Стенд: «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Нохчийн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къоман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турпалхой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Берашца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къамел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дар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коьчалла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: «9 декабрь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Турпалхойн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де». Альбом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кечйар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 pitchFamily="18" charset="0"/>
                        </a:rPr>
                        <a:t>6. «Магомед –Мирзоев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 pitchFamily="18" charset="0"/>
                        </a:rPr>
                        <a:t>Хаваджи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 pitchFamily="18" charset="0"/>
                        </a:rPr>
                        <a:t>» 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 pitchFamily="18" charset="0"/>
                        </a:rPr>
                        <a:t>презентаци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 pitchFamily="18" charset="0"/>
                        </a:rPr>
                        <a:t> Альбом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 pitchFamily="18" charset="0"/>
                        </a:rPr>
                        <a:t>кечйар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7.ООД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«Ц1е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цайовзийтинарг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 Шейх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Мансур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ООД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Обарг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Зеламха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Берашна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Нохчийн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къоман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турпалхой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сарташца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дагахь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латтийтар.Уьш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биц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билийтар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Берашна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 декабрь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муьлха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даздаран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ду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довзийтар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Турпалхо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хьанах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олу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кхетам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балар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Нохчийн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къоман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д1айахан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хенан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а,карарчу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хенан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турпалхой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бовзийтар.Берашна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суьрташ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т1ехь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уьш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бовзийта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альбом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йар.Берашна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г1о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дан,накъосталла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дан 1амор.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Магомед Мирзоев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Ховаджи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вовзийтар.Сийлахь-Боккхачу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Даймехкан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т1амехь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турпалла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майралла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стогалла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гайтар.Цуьнан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кхиамашна.йелла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орденаш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йовзийтар.Берашна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г1о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дан,накъосталла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дан 1амор.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Шейх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Мансурах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лаьцна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дийцар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Цо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шен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дахар</a:t>
                      </a: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халкъан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мехкан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духьа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д1аделла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хилар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хаийтар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Турпалхойн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сий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довр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цахилар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берийн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кхетамехь</a:t>
                      </a: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ч1аг1дар.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Школазхойн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патриотически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дог-ойла</a:t>
                      </a: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кхиор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Бераш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ийманежь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кхетош-кхиор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Обарг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Зеламха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вовзийтар.Турпалхочун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сий-лерам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бар.Берийн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довзаре,исбаьхьалле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лаам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кхиор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15.11.2024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шо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09.12.2024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шо</a:t>
                      </a: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10.12.2024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шо</a:t>
                      </a: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12.12.2025шо</a:t>
                      </a: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16.12.2024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шо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Ибрагимова Х.Р.</a:t>
                      </a: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Чекаева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Р.А.</a:t>
                      </a: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Ибрагимова Х.Р.</a:t>
                      </a: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Гериханова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А.В.</a:t>
                      </a: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Абдулкадырова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Л.А.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4926</TotalTime>
  <Words>2284</Words>
  <Application>Microsoft Office PowerPoint</Application>
  <PresentationFormat>Произвольный</PresentationFormat>
  <Paragraphs>579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Легкий дым</vt:lpstr>
      <vt:lpstr>Муниципальни бюджетни школал хьалхара дешаран учреждени «Гуьмсан муниципальни к1оштан Хошкалда юртан «Берийн беш № 1 «Улыбка»</vt:lpstr>
      <vt:lpstr> ПРОЕКТАН БОЦЦА ЧУЛАЦАМ </vt:lpstr>
      <vt:lpstr>Слайд 3</vt:lpstr>
      <vt:lpstr>Слайд 4</vt:lpstr>
      <vt:lpstr>ПРОЕКТАН IАЛАШО, ТIЕДАХКАРШ</vt:lpstr>
      <vt:lpstr>ПРОЕКТАН КОЬРТА ЧУЛАЦАМ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САТУЬЙСУ ЖАМ1АШ</vt:lpstr>
      <vt:lpstr>ЛЕЛИЙНА ЛИТЕРАТУРА</vt:lpstr>
      <vt:lpstr>Слайд 16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№ 1 «Улыбка»</dc:title>
  <dc:creator>Пользователь</dc:creator>
  <cp:lastModifiedBy>INFO</cp:lastModifiedBy>
  <cp:revision>423</cp:revision>
  <dcterms:created xsi:type="dcterms:W3CDTF">2024-12-30T08:40:30Z</dcterms:created>
  <dcterms:modified xsi:type="dcterms:W3CDTF">2025-02-06T19:44:17Z</dcterms:modified>
</cp:coreProperties>
</file>